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36" r:id="rId2"/>
    <p:sldMasterId id="2147483652" r:id="rId3"/>
    <p:sldMasterId id="2147483767" r:id="rId4"/>
  </p:sldMasterIdLst>
  <p:notesMasterIdLst>
    <p:notesMasterId r:id="rId28"/>
  </p:notesMasterIdLst>
  <p:sldIdLst>
    <p:sldId id="272" r:id="rId5"/>
    <p:sldId id="284" r:id="rId6"/>
    <p:sldId id="274" r:id="rId7"/>
    <p:sldId id="296" r:id="rId8"/>
    <p:sldId id="293" r:id="rId9"/>
    <p:sldId id="276" r:id="rId10"/>
    <p:sldId id="280" r:id="rId11"/>
    <p:sldId id="261" r:id="rId12"/>
    <p:sldId id="297" r:id="rId13"/>
    <p:sldId id="307" r:id="rId14"/>
    <p:sldId id="299" r:id="rId15"/>
    <p:sldId id="277" r:id="rId16"/>
    <p:sldId id="298" r:id="rId17"/>
    <p:sldId id="285" r:id="rId18"/>
    <p:sldId id="304" r:id="rId19"/>
    <p:sldId id="306" r:id="rId20"/>
    <p:sldId id="278" r:id="rId21"/>
    <p:sldId id="279" r:id="rId22"/>
    <p:sldId id="281" r:id="rId23"/>
    <p:sldId id="295" r:id="rId24"/>
    <p:sldId id="283" r:id="rId25"/>
    <p:sldId id="282" r:id="rId26"/>
    <p:sldId id="2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gtian Zhang" initials="jZ" lastIdx="2" clrIdx="0">
    <p:extLst>
      <p:ext uri="{19B8F6BF-5375-455C-9EA6-DF929625EA0E}">
        <p15:presenceInfo xmlns:p15="http://schemas.microsoft.com/office/powerpoint/2012/main" userId="b6fd450eea1737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72283" autoAdjust="0"/>
  </p:normalViewPr>
  <p:slideViewPr>
    <p:cSldViewPr snapToGrid="0">
      <p:cViewPr>
        <p:scale>
          <a:sx n="70" d="100"/>
          <a:sy n="70" d="100"/>
        </p:scale>
        <p:origin x="65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304EA-26AA-4ABE-B48F-D723B3DA56E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371B35-A354-4EDC-A72B-FAD06A8A87A5}">
      <dgm:prSet/>
      <dgm:spPr/>
      <dgm:t>
        <a:bodyPr/>
        <a:lstStyle/>
        <a:p>
          <a:r>
            <a:rPr lang="en-US"/>
            <a:t>Introduction</a:t>
          </a:r>
        </a:p>
      </dgm:t>
    </dgm:pt>
    <dgm:pt modelId="{F46ADFBF-07B4-4BF3-AC57-3E80C35E5EF1}" type="parTrans" cxnId="{24D7D59D-7D99-4FEE-9076-2F1DAAFC9CC5}">
      <dgm:prSet/>
      <dgm:spPr/>
      <dgm:t>
        <a:bodyPr/>
        <a:lstStyle/>
        <a:p>
          <a:endParaRPr lang="en-US"/>
        </a:p>
      </dgm:t>
    </dgm:pt>
    <dgm:pt modelId="{D1CAA201-C549-469D-8D21-0617D9AB6DB1}" type="sibTrans" cxnId="{24D7D59D-7D99-4FEE-9076-2F1DAAFC9CC5}">
      <dgm:prSet/>
      <dgm:spPr/>
      <dgm:t>
        <a:bodyPr/>
        <a:lstStyle/>
        <a:p>
          <a:endParaRPr lang="en-US"/>
        </a:p>
      </dgm:t>
    </dgm:pt>
    <dgm:pt modelId="{14E3720D-7795-416B-AD03-3166F09DDC4C}">
      <dgm:prSet/>
      <dgm:spPr/>
      <dgm:t>
        <a:bodyPr/>
        <a:lstStyle/>
        <a:p>
          <a:r>
            <a:rPr lang="en-US"/>
            <a:t>Research objective</a:t>
          </a:r>
        </a:p>
      </dgm:t>
    </dgm:pt>
    <dgm:pt modelId="{A5CB46A8-B285-453A-9170-F0DA6AFACBEB}" type="parTrans" cxnId="{C7B70729-C1D1-434C-BA52-142A2F2739DE}">
      <dgm:prSet/>
      <dgm:spPr/>
      <dgm:t>
        <a:bodyPr/>
        <a:lstStyle/>
        <a:p>
          <a:endParaRPr lang="en-US"/>
        </a:p>
      </dgm:t>
    </dgm:pt>
    <dgm:pt modelId="{F804DCF6-CB05-458F-AC40-EE9115BF68A8}" type="sibTrans" cxnId="{C7B70729-C1D1-434C-BA52-142A2F2739DE}">
      <dgm:prSet/>
      <dgm:spPr/>
      <dgm:t>
        <a:bodyPr/>
        <a:lstStyle/>
        <a:p>
          <a:endParaRPr lang="en-US"/>
        </a:p>
      </dgm:t>
    </dgm:pt>
    <dgm:pt modelId="{726CAAAB-BF6B-435B-9593-C93D206EEC25}">
      <dgm:prSet/>
      <dgm:spPr/>
      <dgm:t>
        <a:bodyPr/>
        <a:lstStyle/>
        <a:p>
          <a:r>
            <a:rPr lang="en-US"/>
            <a:t>Methods</a:t>
          </a:r>
        </a:p>
      </dgm:t>
    </dgm:pt>
    <dgm:pt modelId="{02158B55-60EC-4DD7-8CE8-EA6421CBE457}" type="parTrans" cxnId="{F38D85B6-3913-4195-9B22-EAC9D0C29202}">
      <dgm:prSet/>
      <dgm:spPr/>
      <dgm:t>
        <a:bodyPr/>
        <a:lstStyle/>
        <a:p>
          <a:endParaRPr lang="en-US"/>
        </a:p>
      </dgm:t>
    </dgm:pt>
    <dgm:pt modelId="{35D4D00D-848F-45E2-95C8-CD33CE5E0EE7}" type="sibTrans" cxnId="{F38D85B6-3913-4195-9B22-EAC9D0C29202}">
      <dgm:prSet/>
      <dgm:spPr/>
      <dgm:t>
        <a:bodyPr/>
        <a:lstStyle/>
        <a:p>
          <a:endParaRPr lang="en-US"/>
        </a:p>
      </dgm:t>
    </dgm:pt>
    <dgm:pt modelId="{192B253B-3FA3-46E6-9BA8-D704A6ED2A9B}">
      <dgm:prSet/>
      <dgm:spPr/>
      <dgm:t>
        <a:bodyPr/>
        <a:lstStyle/>
        <a:p>
          <a:r>
            <a:rPr lang="en-US" dirty="0"/>
            <a:t>Results and Discussion</a:t>
          </a:r>
        </a:p>
      </dgm:t>
    </dgm:pt>
    <dgm:pt modelId="{BEDA980A-EDEF-4A2E-8DA6-6B1911C311A2}" type="parTrans" cxnId="{3A996058-9C0A-4465-AEA5-554749F9E4C6}">
      <dgm:prSet/>
      <dgm:spPr/>
      <dgm:t>
        <a:bodyPr/>
        <a:lstStyle/>
        <a:p>
          <a:endParaRPr lang="en-US"/>
        </a:p>
      </dgm:t>
    </dgm:pt>
    <dgm:pt modelId="{E9307563-AC5A-4D77-9CEE-91E024714FCD}" type="sibTrans" cxnId="{3A996058-9C0A-4465-AEA5-554749F9E4C6}">
      <dgm:prSet/>
      <dgm:spPr/>
      <dgm:t>
        <a:bodyPr/>
        <a:lstStyle/>
        <a:p>
          <a:endParaRPr lang="en-US"/>
        </a:p>
      </dgm:t>
    </dgm:pt>
    <dgm:pt modelId="{65AEA9C7-56D9-4A5E-8B4C-D30929E3013B}">
      <dgm:prSet/>
      <dgm:spPr/>
      <dgm:t>
        <a:bodyPr/>
        <a:lstStyle/>
        <a:p>
          <a:r>
            <a:rPr lang="en-US" dirty="0"/>
            <a:t>Conclusion</a:t>
          </a:r>
        </a:p>
      </dgm:t>
    </dgm:pt>
    <dgm:pt modelId="{48A2B2F7-068F-4CE0-BA37-D2A20078D68B}" type="parTrans" cxnId="{B4D1D74A-39B8-405F-9AC6-C4980C6089C0}">
      <dgm:prSet/>
      <dgm:spPr/>
      <dgm:t>
        <a:bodyPr/>
        <a:lstStyle/>
        <a:p>
          <a:endParaRPr lang="en-US"/>
        </a:p>
      </dgm:t>
    </dgm:pt>
    <dgm:pt modelId="{43884345-188A-4920-9F21-ECB06720D2CB}" type="sibTrans" cxnId="{B4D1D74A-39B8-405F-9AC6-C4980C6089C0}">
      <dgm:prSet/>
      <dgm:spPr/>
      <dgm:t>
        <a:bodyPr/>
        <a:lstStyle/>
        <a:p>
          <a:endParaRPr lang="en-US"/>
        </a:p>
      </dgm:t>
    </dgm:pt>
    <dgm:pt modelId="{ED3E9EFC-15ED-4B22-AA2A-3D5E7E586A8C}">
      <dgm:prSet/>
      <dgm:spPr/>
      <dgm:t>
        <a:bodyPr/>
        <a:lstStyle/>
        <a:p>
          <a:r>
            <a:rPr lang="en-US" dirty="0"/>
            <a:t>Future work</a:t>
          </a:r>
        </a:p>
      </dgm:t>
    </dgm:pt>
    <dgm:pt modelId="{FE35EF82-D48D-4406-8E83-AB7F8300851A}" type="parTrans" cxnId="{4F8EC3AB-E597-4131-9425-203FA9F78B8B}">
      <dgm:prSet/>
      <dgm:spPr/>
      <dgm:t>
        <a:bodyPr/>
        <a:lstStyle/>
        <a:p>
          <a:endParaRPr lang="en-US"/>
        </a:p>
      </dgm:t>
    </dgm:pt>
    <dgm:pt modelId="{315D4184-F162-4D6F-B9CD-0B03E0B4A2A5}" type="sibTrans" cxnId="{4F8EC3AB-E597-4131-9425-203FA9F78B8B}">
      <dgm:prSet/>
      <dgm:spPr/>
      <dgm:t>
        <a:bodyPr/>
        <a:lstStyle/>
        <a:p>
          <a:endParaRPr lang="en-US"/>
        </a:p>
      </dgm:t>
    </dgm:pt>
    <dgm:pt modelId="{D8F065D2-21B9-4AB6-8D3C-C8DDE7F32569}" type="pres">
      <dgm:prSet presAssocID="{DA2304EA-26AA-4ABE-B48F-D723B3DA56E7}" presName="root" presStyleCnt="0">
        <dgm:presLayoutVars>
          <dgm:dir/>
          <dgm:resizeHandles val="exact"/>
        </dgm:presLayoutVars>
      </dgm:prSet>
      <dgm:spPr/>
    </dgm:pt>
    <dgm:pt modelId="{448056A2-0E61-43DB-BC21-510D0C0B40B0}" type="pres">
      <dgm:prSet presAssocID="{86371B35-A354-4EDC-A72B-FAD06A8A87A5}" presName="compNode" presStyleCnt="0"/>
      <dgm:spPr/>
    </dgm:pt>
    <dgm:pt modelId="{111830E1-D62A-451C-9E09-999C91829E17}" type="pres">
      <dgm:prSet presAssocID="{86371B35-A354-4EDC-A72B-FAD06A8A87A5}" presName="bgRect" presStyleLbl="bgShp" presStyleIdx="0" presStyleCnt="6"/>
      <dgm:spPr/>
    </dgm:pt>
    <dgm:pt modelId="{7818FFE8-FF8F-4984-84C7-DF4E5C5B7CD2}" type="pres">
      <dgm:prSet presAssocID="{86371B35-A354-4EDC-A72B-FAD06A8A87A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F272691A-EF43-4ABB-B61D-26B74444AAAF}" type="pres">
      <dgm:prSet presAssocID="{86371B35-A354-4EDC-A72B-FAD06A8A87A5}" presName="spaceRect" presStyleCnt="0"/>
      <dgm:spPr/>
    </dgm:pt>
    <dgm:pt modelId="{6B255D09-7F0A-4238-90AB-93AA66DC9B95}" type="pres">
      <dgm:prSet presAssocID="{86371B35-A354-4EDC-A72B-FAD06A8A87A5}" presName="parTx" presStyleLbl="revTx" presStyleIdx="0" presStyleCnt="6">
        <dgm:presLayoutVars>
          <dgm:chMax val="0"/>
          <dgm:chPref val="0"/>
        </dgm:presLayoutVars>
      </dgm:prSet>
      <dgm:spPr/>
    </dgm:pt>
    <dgm:pt modelId="{1F34E070-DD92-43BF-88C2-0D678648E9B4}" type="pres">
      <dgm:prSet presAssocID="{D1CAA201-C549-469D-8D21-0617D9AB6DB1}" presName="sibTrans" presStyleCnt="0"/>
      <dgm:spPr/>
    </dgm:pt>
    <dgm:pt modelId="{DA0BDA97-3342-4786-9ACC-4DAB44D0352C}" type="pres">
      <dgm:prSet presAssocID="{14E3720D-7795-416B-AD03-3166F09DDC4C}" presName="compNode" presStyleCnt="0"/>
      <dgm:spPr/>
    </dgm:pt>
    <dgm:pt modelId="{9FB13E24-49F5-45A8-944E-284EAB75C535}" type="pres">
      <dgm:prSet presAssocID="{14E3720D-7795-416B-AD03-3166F09DDC4C}" presName="bgRect" presStyleLbl="bgShp" presStyleIdx="1" presStyleCnt="6"/>
      <dgm:spPr/>
    </dgm:pt>
    <dgm:pt modelId="{CA753E6A-ABD8-4E3B-9937-7E2BA49B22CB}" type="pres">
      <dgm:prSet presAssocID="{14E3720D-7795-416B-AD03-3166F09DDC4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57620954-E2E0-4E68-8EA7-79A1F20E1853}" type="pres">
      <dgm:prSet presAssocID="{14E3720D-7795-416B-AD03-3166F09DDC4C}" presName="spaceRect" presStyleCnt="0"/>
      <dgm:spPr/>
    </dgm:pt>
    <dgm:pt modelId="{C8230DA5-B3D3-4C54-A108-E9849A693465}" type="pres">
      <dgm:prSet presAssocID="{14E3720D-7795-416B-AD03-3166F09DDC4C}" presName="parTx" presStyleLbl="revTx" presStyleIdx="1" presStyleCnt="6">
        <dgm:presLayoutVars>
          <dgm:chMax val="0"/>
          <dgm:chPref val="0"/>
        </dgm:presLayoutVars>
      </dgm:prSet>
      <dgm:spPr/>
    </dgm:pt>
    <dgm:pt modelId="{288DAEED-9146-4776-A947-F843BCE9ED7D}" type="pres">
      <dgm:prSet presAssocID="{F804DCF6-CB05-458F-AC40-EE9115BF68A8}" presName="sibTrans" presStyleCnt="0"/>
      <dgm:spPr/>
    </dgm:pt>
    <dgm:pt modelId="{0CC32FFA-34A6-4153-BB41-B82C999FFF99}" type="pres">
      <dgm:prSet presAssocID="{726CAAAB-BF6B-435B-9593-C93D206EEC25}" presName="compNode" presStyleCnt="0"/>
      <dgm:spPr/>
    </dgm:pt>
    <dgm:pt modelId="{E28D4F17-ED4B-47C3-BD65-C3468DCAC248}" type="pres">
      <dgm:prSet presAssocID="{726CAAAB-BF6B-435B-9593-C93D206EEC25}" presName="bgRect" presStyleLbl="bgShp" presStyleIdx="2" presStyleCnt="6"/>
      <dgm:spPr/>
    </dgm:pt>
    <dgm:pt modelId="{853B5BDD-87A0-4436-8BDC-B3608E317D57}" type="pres">
      <dgm:prSet presAssocID="{726CAAAB-BF6B-435B-9593-C93D206EEC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edle"/>
        </a:ext>
      </dgm:extLst>
    </dgm:pt>
    <dgm:pt modelId="{F999DF0D-4FC7-48BB-B7B7-5624B6FA2DC9}" type="pres">
      <dgm:prSet presAssocID="{726CAAAB-BF6B-435B-9593-C93D206EEC25}" presName="spaceRect" presStyleCnt="0"/>
      <dgm:spPr/>
    </dgm:pt>
    <dgm:pt modelId="{41690F6F-B051-482E-BEC5-91B762DBF136}" type="pres">
      <dgm:prSet presAssocID="{726CAAAB-BF6B-435B-9593-C93D206EEC25}" presName="parTx" presStyleLbl="revTx" presStyleIdx="2" presStyleCnt="6">
        <dgm:presLayoutVars>
          <dgm:chMax val="0"/>
          <dgm:chPref val="0"/>
        </dgm:presLayoutVars>
      </dgm:prSet>
      <dgm:spPr/>
    </dgm:pt>
    <dgm:pt modelId="{3956EB6C-22CD-4D02-A63A-7720FEA0D5F8}" type="pres">
      <dgm:prSet presAssocID="{35D4D00D-848F-45E2-95C8-CD33CE5E0EE7}" presName="sibTrans" presStyleCnt="0"/>
      <dgm:spPr/>
    </dgm:pt>
    <dgm:pt modelId="{31642DE4-6C18-41D9-AEF7-212E6206F02C}" type="pres">
      <dgm:prSet presAssocID="{192B253B-3FA3-46E6-9BA8-D704A6ED2A9B}" presName="compNode" presStyleCnt="0"/>
      <dgm:spPr/>
    </dgm:pt>
    <dgm:pt modelId="{D18BF4D9-63D2-4AEB-9A5F-DA6557515EE5}" type="pres">
      <dgm:prSet presAssocID="{192B253B-3FA3-46E6-9BA8-D704A6ED2A9B}" presName="bgRect" presStyleLbl="bgShp" presStyleIdx="3" presStyleCnt="6"/>
      <dgm:spPr/>
    </dgm:pt>
    <dgm:pt modelId="{DD65AAFE-D0DB-4685-A05F-5100CC3092A8}" type="pres">
      <dgm:prSet presAssocID="{192B253B-3FA3-46E6-9BA8-D704A6ED2A9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E945F8F0-A60D-429A-B551-D8C3058C3E2F}" type="pres">
      <dgm:prSet presAssocID="{192B253B-3FA3-46E6-9BA8-D704A6ED2A9B}" presName="spaceRect" presStyleCnt="0"/>
      <dgm:spPr/>
    </dgm:pt>
    <dgm:pt modelId="{35BFAE33-74F7-452D-B590-FBAD908A1951}" type="pres">
      <dgm:prSet presAssocID="{192B253B-3FA3-46E6-9BA8-D704A6ED2A9B}" presName="parTx" presStyleLbl="revTx" presStyleIdx="3" presStyleCnt="6">
        <dgm:presLayoutVars>
          <dgm:chMax val="0"/>
          <dgm:chPref val="0"/>
        </dgm:presLayoutVars>
      </dgm:prSet>
      <dgm:spPr/>
    </dgm:pt>
    <dgm:pt modelId="{1B8A2BD6-D23A-4C05-BBDF-F636A966DB7E}" type="pres">
      <dgm:prSet presAssocID="{E9307563-AC5A-4D77-9CEE-91E024714FCD}" presName="sibTrans" presStyleCnt="0"/>
      <dgm:spPr/>
    </dgm:pt>
    <dgm:pt modelId="{9A8B638C-4533-4C02-8DA0-C536CAB908B7}" type="pres">
      <dgm:prSet presAssocID="{65AEA9C7-56D9-4A5E-8B4C-D30929E3013B}" presName="compNode" presStyleCnt="0"/>
      <dgm:spPr/>
    </dgm:pt>
    <dgm:pt modelId="{0E74F27B-FECF-49F2-8E01-FCC1307812FD}" type="pres">
      <dgm:prSet presAssocID="{65AEA9C7-56D9-4A5E-8B4C-D30929E3013B}" presName="bgRect" presStyleLbl="bgShp" presStyleIdx="4" presStyleCnt="6"/>
      <dgm:spPr/>
    </dgm:pt>
    <dgm:pt modelId="{EE988249-C560-4008-AABB-DB8A051EAAF5}" type="pres">
      <dgm:prSet presAssocID="{65AEA9C7-56D9-4A5E-8B4C-D30929E3013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E6A4EEC2-8B01-45BB-95E0-F0127ECAD43E}" type="pres">
      <dgm:prSet presAssocID="{65AEA9C7-56D9-4A5E-8B4C-D30929E3013B}" presName="spaceRect" presStyleCnt="0"/>
      <dgm:spPr/>
    </dgm:pt>
    <dgm:pt modelId="{62666A7F-0026-4E67-BA1A-54B40565A093}" type="pres">
      <dgm:prSet presAssocID="{65AEA9C7-56D9-4A5E-8B4C-D30929E3013B}" presName="parTx" presStyleLbl="revTx" presStyleIdx="4" presStyleCnt="6">
        <dgm:presLayoutVars>
          <dgm:chMax val="0"/>
          <dgm:chPref val="0"/>
        </dgm:presLayoutVars>
      </dgm:prSet>
      <dgm:spPr/>
    </dgm:pt>
    <dgm:pt modelId="{AD05A3B5-D1A2-4186-AFCF-60698DB706E0}" type="pres">
      <dgm:prSet presAssocID="{43884345-188A-4920-9F21-ECB06720D2CB}" presName="sibTrans" presStyleCnt="0"/>
      <dgm:spPr/>
    </dgm:pt>
    <dgm:pt modelId="{9B4A43B6-0D24-4EB2-97FC-CC5151E8F3A8}" type="pres">
      <dgm:prSet presAssocID="{ED3E9EFC-15ED-4B22-AA2A-3D5E7E586A8C}" presName="compNode" presStyleCnt="0"/>
      <dgm:spPr/>
    </dgm:pt>
    <dgm:pt modelId="{BB55A431-B93C-4896-A3B7-E9C43440AFC5}" type="pres">
      <dgm:prSet presAssocID="{ED3E9EFC-15ED-4B22-AA2A-3D5E7E586A8C}" presName="bgRect" presStyleLbl="bgShp" presStyleIdx="5" presStyleCnt="6"/>
      <dgm:spPr/>
    </dgm:pt>
    <dgm:pt modelId="{399FFD9C-4C98-4631-8E63-E6D29296956B}" type="pres">
      <dgm:prSet presAssocID="{ED3E9EFC-15ED-4B22-AA2A-3D5E7E586A8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iefcase"/>
        </a:ext>
      </dgm:extLst>
    </dgm:pt>
    <dgm:pt modelId="{185223F0-3C2C-40FF-AC12-80D3811A307C}" type="pres">
      <dgm:prSet presAssocID="{ED3E9EFC-15ED-4B22-AA2A-3D5E7E586A8C}" presName="spaceRect" presStyleCnt="0"/>
      <dgm:spPr/>
    </dgm:pt>
    <dgm:pt modelId="{8FC73544-8AAD-4E25-979B-3BC6485DD2EC}" type="pres">
      <dgm:prSet presAssocID="{ED3E9EFC-15ED-4B22-AA2A-3D5E7E586A8C}" presName="parTx" presStyleLbl="revTx" presStyleIdx="5" presStyleCnt="6">
        <dgm:presLayoutVars>
          <dgm:chMax val="0"/>
          <dgm:chPref val="0"/>
        </dgm:presLayoutVars>
      </dgm:prSet>
      <dgm:spPr/>
    </dgm:pt>
  </dgm:ptLst>
  <dgm:cxnLst>
    <dgm:cxn modelId="{7A9A8201-41BF-49D2-AABA-028F29A4A9CF}" type="presOf" srcId="{DA2304EA-26AA-4ABE-B48F-D723B3DA56E7}" destId="{D8F065D2-21B9-4AB6-8D3C-C8DDE7F32569}" srcOrd="0" destOrd="0" presId="urn:microsoft.com/office/officeart/2018/2/layout/IconVerticalSolidList"/>
    <dgm:cxn modelId="{8B1DC303-F87E-4018-A8C3-96E24846667E}" type="presOf" srcId="{14E3720D-7795-416B-AD03-3166F09DDC4C}" destId="{C8230DA5-B3D3-4C54-A108-E9849A693465}" srcOrd="0" destOrd="0" presId="urn:microsoft.com/office/officeart/2018/2/layout/IconVerticalSolidList"/>
    <dgm:cxn modelId="{C7B70729-C1D1-434C-BA52-142A2F2739DE}" srcId="{DA2304EA-26AA-4ABE-B48F-D723B3DA56E7}" destId="{14E3720D-7795-416B-AD03-3166F09DDC4C}" srcOrd="1" destOrd="0" parTransId="{A5CB46A8-B285-453A-9170-F0DA6AFACBEB}" sibTransId="{F804DCF6-CB05-458F-AC40-EE9115BF68A8}"/>
    <dgm:cxn modelId="{0DAA623F-4ADE-4E4E-80C7-7DF2D7297D4E}" type="presOf" srcId="{86371B35-A354-4EDC-A72B-FAD06A8A87A5}" destId="{6B255D09-7F0A-4238-90AB-93AA66DC9B95}" srcOrd="0" destOrd="0" presId="urn:microsoft.com/office/officeart/2018/2/layout/IconVerticalSolidList"/>
    <dgm:cxn modelId="{09135440-9288-48E3-8F80-D66CCF6FC838}" type="presOf" srcId="{192B253B-3FA3-46E6-9BA8-D704A6ED2A9B}" destId="{35BFAE33-74F7-452D-B590-FBAD908A1951}" srcOrd="0" destOrd="0" presId="urn:microsoft.com/office/officeart/2018/2/layout/IconVerticalSolidList"/>
    <dgm:cxn modelId="{B4D1D74A-39B8-405F-9AC6-C4980C6089C0}" srcId="{DA2304EA-26AA-4ABE-B48F-D723B3DA56E7}" destId="{65AEA9C7-56D9-4A5E-8B4C-D30929E3013B}" srcOrd="4" destOrd="0" parTransId="{48A2B2F7-068F-4CE0-BA37-D2A20078D68B}" sibTransId="{43884345-188A-4920-9F21-ECB06720D2CB}"/>
    <dgm:cxn modelId="{147CE056-7EEC-4896-8A3F-D32B7751DD64}" type="presOf" srcId="{ED3E9EFC-15ED-4B22-AA2A-3D5E7E586A8C}" destId="{8FC73544-8AAD-4E25-979B-3BC6485DD2EC}" srcOrd="0" destOrd="0" presId="urn:microsoft.com/office/officeart/2018/2/layout/IconVerticalSolidList"/>
    <dgm:cxn modelId="{3A996058-9C0A-4465-AEA5-554749F9E4C6}" srcId="{DA2304EA-26AA-4ABE-B48F-D723B3DA56E7}" destId="{192B253B-3FA3-46E6-9BA8-D704A6ED2A9B}" srcOrd="3" destOrd="0" parTransId="{BEDA980A-EDEF-4A2E-8DA6-6B1911C311A2}" sibTransId="{E9307563-AC5A-4D77-9CEE-91E024714FCD}"/>
    <dgm:cxn modelId="{034D4B78-39FA-44B5-83AD-261C1E7C5410}" type="presOf" srcId="{65AEA9C7-56D9-4A5E-8B4C-D30929E3013B}" destId="{62666A7F-0026-4E67-BA1A-54B40565A093}" srcOrd="0" destOrd="0" presId="urn:microsoft.com/office/officeart/2018/2/layout/IconVerticalSolidList"/>
    <dgm:cxn modelId="{DB46F286-A07C-4FBD-91A5-187EFDF27A99}" type="presOf" srcId="{726CAAAB-BF6B-435B-9593-C93D206EEC25}" destId="{41690F6F-B051-482E-BEC5-91B762DBF136}" srcOrd="0" destOrd="0" presId="urn:microsoft.com/office/officeart/2018/2/layout/IconVerticalSolidList"/>
    <dgm:cxn modelId="{24D7D59D-7D99-4FEE-9076-2F1DAAFC9CC5}" srcId="{DA2304EA-26AA-4ABE-B48F-D723B3DA56E7}" destId="{86371B35-A354-4EDC-A72B-FAD06A8A87A5}" srcOrd="0" destOrd="0" parTransId="{F46ADFBF-07B4-4BF3-AC57-3E80C35E5EF1}" sibTransId="{D1CAA201-C549-469D-8D21-0617D9AB6DB1}"/>
    <dgm:cxn modelId="{4F8EC3AB-E597-4131-9425-203FA9F78B8B}" srcId="{DA2304EA-26AA-4ABE-B48F-D723B3DA56E7}" destId="{ED3E9EFC-15ED-4B22-AA2A-3D5E7E586A8C}" srcOrd="5" destOrd="0" parTransId="{FE35EF82-D48D-4406-8E83-AB7F8300851A}" sibTransId="{315D4184-F162-4D6F-B9CD-0B03E0B4A2A5}"/>
    <dgm:cxn modelId="{F38D85B6-3913-4195-9B22-EAC9D0C29202}" srcId="{DA2304EA-26AA-4ABE-B48F-D723B3DA56E7}" destId="{726CAAAB-BF6B-435B-9593-C93D206EEC25}" srcOrd="2" destOrd="0" parTransId="{02158B55-60EC-4DD7-8CE8-EA6421CBE457}" sibTransId="{35D4D00D-848F-45E2-95C8-CD33CE5E0EE7}"/>
    <dgm:cxn modelId="{8819B6BD-4C73-4D8B-AA7A-9354276D1776}" type="presParOf" srcId="{D8F065D2-21B9-4AB6-8D3C-C8DDE7F32569}" destId="{448056A2-0E61-43DB-BC21-510D0C0B40B0}" srcOrd="0" destOrd="0" presId="urn:microsoft.com/office/officeart/2018/2/layout/IconVerticalSolidList"/>
    <dgm:cxn modelId="{7FE30F23-F465-4B91-AF68-D0694C0CD4C7}" type="presParOf" srcId="{448056A2-0E61-43DB-BC21-510D0C0B40B0}" destId="{111830E1-D62A-451C-9E09-999C91829E17}" srcOrd="0" destOrd="0" presId="urn:microsoft.com/office/officeart/2018/2/layout/IconVerticalSolidList"/>
    <dgm:cxn modelId="{D3F0C47A-5A53-45E1-9BFF-BC4B8AB8CCA1}" type="presParOf" srcId="{448056A2-0E61-43DB-BC21-510D0C0B40B0}" destId="{7818FFE8-FF8F-4984-84C7-DF4E5C5B7CD2}" srcOrd="1" destOrd="0" presId="urn:microsoft.com/office/officeart/2018/2/layout/IconVerticalSolidList"/>
    <dgm:cxn modelId="{2D97118F-85AB-4812-B83B-0E2137CF1CE8}" type="presParOf" srcId="{448056A2-0E61-43DB-BC21-510D0C0B40B0}" destId="{F272691A-EF43-4ABB-B61D-26B74444AAAF}" srcOrd="2" destOrd="0" presId="urn:microsoft.com/office/officeart/2018/2/layout/IconVerticalSolidList"/>
    <dgm:cxn modelId="{86A42393-5590-4DE6-83EC-7188CA9C7484}" type="presParOf" srcId="{448056A2-0E61-43DB-BC21-510D0C0B40B0}" destId="{6B255D09-7F0A-4238-90AB-93AA66DC9B95}" srcOrd="3" destOrd="0" presId="urn:microsoft.com/office/officeart/2018/2/layout/IconVerticalSolidList"/>
    <dgm:cxn modelId="{1C11FE34-5218-417F-A573-14A82972672A}" type="presParOf" srcId="{D8F065D2-21B9-4AB6-8D3C-C8DDE7F32569}" destId="{1F34E070-DD92-43BF-88C2-0D678648E9B4}" srcOrd="1" destOrd="0" presId="urn:microsoft.com/office/officeart/2018/2/layout/IconVerticalSolidList"/>
    <dgm:cxn modelId="{53D20E65-BD82-4EEF-AA46-24D417E0E2B5}" type="presParOf" srcId="{D8F065D2-21B9-4AB6-8D3C-C8DDE7F32569}" destId="{DA0BDA97-3342-4786-9ACC-4DAB44D0352C}" srcOrd="2" destOrd="0" presId="urn:microsoft.com/office/officeart/2018/2/layout/IconVerticalSolidList"/>
    <dgm:cxn modelId="{6D6BCB86-CECB-4E95-AE2D-ADF2AF34E000}" type="presParOf" srcId="{DA0BDA97-3342-4786-9ACC-4DAB44D0352C}" destId="{9FB13E24-49F5-45A8-944E-284EAB75C535}" srcOrd="0" destOrd="0" presId="urn:microsoft.com/office/officeart/2018/2/layout/IconVerticalSolidList"/>
    <dgm:cxn modelId="{0D3E4AE1-BF22-4BF9-9AEA-2C1BAD3C5025}" type="presParOf" srcId="{DA0BDA97-3342-4786-9ACC-4DAB44D0352C}" destId="{CA753E6A-ABD8-4E3B-9937-7E2BA49B22CB}" srcOrd="1" destOrd="0" presId="urn:microsoft.com/office/officeart/2018/2/layout/IconVerticalSolidList"/>
    <dgm:cxn modelId="{F577232C-D450-4BCB-A94E-9E2399F89E9C}" type="presParOf" srcId="{DA0BDA97-3342-4786-9ACC-4DAB44D0352C}" destId="{57620954-E2E0-4E68-8EA7-79A1F20E1853}" srcOrd="2" destOrd="0" presId="urn:microsoft.com/office/officeart/2018/2/layout/IconVerticalSolidList"/>
    <dgm:cxn modelId="{E6E7FF88-B657-4DBE-B4E4-8006392C64EB}" type="presParOf" srcId="{DA0BDA97-3342-4786-9ACC-4DAB44D0352C}" destId="{C8230DA5-B3D3-4C54-A108-E9849A693465}" srcOrd="3" destOrd="0" presId="urn:microsoft.com/office/officeart/2018/2/layout/IconVerticalSolidList"/>
    <dgm:cxn modelId="{BC662029-D9CF-4CD7-837E-69BE65CE4CAD}" type="presParOf" srcId="{D8F065D2-21B9-4AB6-8D3C-C8DDE7F32569}" destId="{288DAEED-9146-4776-A947-F843BCE9ED7D}" srcOrd="3" destOrd="0" presId="urn:microsoft.com/office/officeart/2018/2/layout/IconVerticalSolidList"/>
    <dgm:cxn modelId="{2220E606-77AA-49DD-8BBF-9034D99BE87A}" type="presParOf" srcId="{D8F065D2-21B9-4AB6-8D3C-C8DDE7F32569}" destId="{0CC32FFA-34A6-4153-BB41-B82C999FFF99}" srcOrd="4" destOrd="0" presId="urn:microsoft.com/office/officeart/2018/2/layout/IconVerticalSolidList"/>
    <dgm:cxn modelId="{9E0EB2A1-0801-4011-8F4F-4949ED855E5A}" type="presParOf" srcId="{0CC32FFA-34A6-4153-BB41-B82C999FFF99}" destId="{E28D4F17-ED4B-47C3-BD65-C3468DCAC248}" srcOrd="0" destOrd="0" presId="urn:microsoft.com/office/officeart/2018/2/layout/IconVerticalSolidList"/>
    <dgm:cxn modelId="{5D5807FD-DC8E-45AC-B3B1-50113C075904}" type="presParOf" srcId="{0CC32FFA-34A6-4153-BB41-B82C999FFF99}" destId="{853B5BDD-87A0-4436-8BDC-B3608E317D57}" srcOrd="1" destOrd="0" presId="urn:microsoft.com/office/officeart/2018/2/layout/IconVerticalSolidList"/>
    <dgm:cxn modelId="{DFF77C1E-FD6D-48F9-8C22-647E9768334D}" type="presParOf" srcId="{0CC32FFA-34A6-4153-BB41-B82C999FFF99}" destId="{F999DF0D-4FC7-48BB-B7B7-5624B6FA2DC9}" srcOrd="2" destOrd="0" presId="urn:microsoft.com/office/officeart/2018/2/layout/IconVerticalSolidList"/>
    <dgm:cxn modelId="{CE3908A5-2C2B-4CAD-9B70-DC22903AEBCB}" type="presParOf" srcId="{0CC32FFA-34A6-4153-BB41-B82C999FFF99}" destId="{41690F6F-B051-482E-BEC5-91B762DBF136}" srcOrd="3" destOrd="0" presId="urn:microsoft.com/office/officeart/2018/2/layout/IconVerticalSolidList"/>
    <dgm:cxn modelId="{8C1F2453-BAFE-45A3-BE2B-9C8B565AB30B}" type="presParOf" srcId="{D8F065D2-21B9-4AB6-8D3C-C8DDE7F32569}" destId="{3956EB6C-22CD-4D02-A63A-7720FEA0D5F8}" srcOrd="5" destOrd="0" presId="urn:microsoft.com/office/officeart/2018/2/layout/IconVerticalSolidList"/>
    <dgm:cxn modelId="{E816412F-97FB-4CBF-87F5-F8973DBB0B76}" type="presParOf" srcId="{D8F065D2-21B9-4AB6-8D3C-C8DDE7F32569}" destId="{31642DE4-6C18-41D9-AEF7-212E6206F02C}" srcOrd="6" destOrd="0" presId="urn:microsoft.com/office/officeart/2018/2/layout/IconVerticalSolidList"/>
    <dgm:cxn modelId="{B89244BE-645E-4F50-9A5E-4394E1EC2A2D}" type="presParOf" srcId="{31642DE4-6C18-41D9-AEF7-212E6206F02C}" destId="{D18BF4D9-63D2-4AEB-9A5F-DA6557515EE5}" srcOrd="0" destOrd="0" presId="urn:microsoft.com/office/officeart/2018/2/layout/IconVerticalSolidList"/>
    <dgm:cxn modelId="{4BF70335-80E5-4A40-9168-51111EDD2C3A}" type="presParOf" srcId="{31642DE4-6C18-41D9-AEF7-212E6206F02C}" destId="{DD65AAFE-D0DB-4685-A05F-5100CC3092A8}" srcOrd="1" destOrd="0" presId="urn:microsoft.com/office/officeart/2018/2/layout/IconVerticalSolidList"/>
    <dgm:cxn modelId="{02A1AF95-9216-4025-B603-403B72164DBD}" type="presParOf" srcId="{31642DE4-6C18-41D9-AEF7-212E6206F02C}" destId="{E945F8F0-A60D-429A-B551-D8C3058C3E2F}" srcOrd="2" destOrd="0" presId="urn:microsoft.com/office/officeart/2018/2/layout/IconVerticalSolidList"/>
    <dgm:cxn modelId="{064A48FA-8D29-43FD-ADB4-FFD1D1228809}" type="presParOf" srcId="{31642DE4-6C18-41D9-AEF7-212E6206F02C}" destId="{35BFAE33-74F7-452D-B590-FBAD908A1951}" srcOrd="3" destOrd="0" presId="urn:microsoft.com/office/officeart/2018/2/layout/IconVerticalSolidList"/>
    <dgm:cxn modelId="{D9A42505-60C8-4CDA-BA34-896A0762E1C4}" type="presParOf" srcId="{D8F065D2-21B9-4AB6-8D3C-C8DDE7F32569}" destId="{1B8A2BD6-D23A-4C05-BBDF-F636A966DB7E}" srcOrd="7" destOrd="0" presId="urn:microsoft.com/office/officeart/2018/2/layout/IconVerticalSolidList"/>
    <dgm:cxn modelId="{DC2A4D03-30A1-4BDB-8109-BD89D200760E}" type="presParOf" srcId="{D8F065D2-21B9-4AB6-8D3C-C8DDE7F32569}" destId="{9A8B638C-4533-4C02-8DA0-C536CAB908B7}" srcOrd="8" destOrd="0" presId="urn:microsoft.com/office/officeart/2018/2/layout/IconVerticalSolidList"/>
    <dgm:cxn modelId="{8264F3E2-DAB6-479A-A4FA-4C25092C63B6}" type="presParOf" srcId="{9A8B638C-4533-4C02-8DA0-C536CAB908B7}" destId="{0E74F27B-FECF-49F2-8E01-FCC1307812FD}" srcOrd="0" destOrd="0" presId="urn:microsoft.com/office/officeart/2018/2/layout/IconVerticalSolidList"/>
    <dgm:cxn modelId="{21A37521-AB85-4775-B726-5EF9C0ADDEE0}" type="presParOf" srcId="{9A8B638C-4533-4C02-8DA0-C536CAB908B7}" destId="{EE988249-C560-4008-AABB-DB8A051EAAF5}" srcOrd="1" destOrd="0" presId="urn:microsoft.com/office/officeart/2018/2/layout/IconVerticalSolidList"/>
    <dgm:cxn modelId="{CBB5E976-5EBC-46EF-931A-50C01D637D74}" type="presParOf" srcId="{9A8B638C-4533-4C02-8DA0-C536CAB908B7}" destId="{E6A4EEC2-8B01-45BB-95E0-F0127ECAD43E}" srcOrd="2" destOrd="0" presId="urn:microsoft.com/office/officeart/2018/2/layout/IconVerticalSolidList"/>
    <dgm:cxn modelId="{3BB48F74-B065-4B4A-A03F-342A27E0417B}" type="presParOf" srcId="{9A8B638C-4533-4C02-8DA0-C536CAB908B7}" destId="{62666A7F-0026-4E67-BA1A-54B40565A093}" srcOrd="3" destOrd="0" presId="urn:microsoft.com/office/officeart/2018/2/layout/IconVerticalSolidList"/>
    <dgm:cxn modelId="{DAF3A164-0B67-48A8-BFAA-293B1EAAC416}" type="presParOf" srcId="{D8F065D2-21B9-4AB6-8D3C-C8DDE7F32569}" destId="{AD05A3B5-D1A2-4186-AFCF-60698DB706E0}" srcOrd="9" destOrd="0" presId="urn:microsoft.com/office/officeart/2018/2/layout/IconVerticalSolidList"/>
    <dgm:cxn modelId="{50A457AB-6575-42AC-87A4-7E8EB2DE59C6}" type="presParOf" srcId="{D8F065D2-21B9-4AB6-8D3C-C8DDE7F32569}" destId="{9B4A43B6-0D24-4EB2-97FC-CC5151E8F3A8}" srcOrd="10" destOrd="0" presId="urn:microsoft.com/office/officeart/2018/2/layout/IconVerticalSolidList"/>
    <dgm:cxn modelId="{2935DE9E-D4AD-4222-BF96-1333561507EA}" type="presParOf" srcId="{9B4A43B6-0D24-4EB2-97FC-CC5151E8F3A8}" destId="{BB55A431-B93C-4896-A3B7-E9C43440AFC5}" srcOrd="0" destOrd="0" presId="urn:microsoft.com/office/officeart/2018/2/layout/IconVerticalSolidList"/>
    <dgm:cxn modelId="{08B4FD69-962F-4906-B63B-970292822560}" type="presParOf" srcId="{9B4A43B6-0D24-4EB2-97FC-CC5151E8F3A8}" destId="{399FFD9C-4C98-4631-8E63-E6D29296956B}" srcOrd="1" destOrd="0" presId="urn:microsoft.com/office/officeart/2018/2/layout/IconVerticalSolidList"/>
    <dgm:cxn modelId="{FDB04D1B-0298-4D79-B55A-7662EA429E06}" type="presParOf" srcId="{9B4A43B6-0D24-4EB2-97FC-CC5151E8F3A8}" destId="{185223F0-3C2C-40FF-AC12-80D3811A307C}" srcOrd="2" destOrd="0" presId="urn:microsoft.com/office/officeart/2018/2/layout/IconVerticalSolidList"/>
    <dgm:cxn modelId="{CC0D9A39-A230-4BD6-896C-291A2BAF89E0}" type="presParOf" srcId="{9B4A43B6-0D24-4EB2-97FC-CC5151E8F3A8}" destId="{8FC73544-8AAD-4E25-979B-3BC6485DD2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4FCA72-C1AE-024C-9DDA-AF629AA3A0F6}" type="doc">
      <dgm:prSet loTypeId="urn:microsoft.com/office/officeart/2009/layout/ReverseList" loCatId="" qsTypeId="urn:microsoft.com/office/officeart/2005/8/quickstyle/simple1" qsCatId="simple" csTypeId="urn:microsoft.com/office/officeart/2005/8/colors/colorful3" csCatId="colorful" phldr="1"/>
      <dgm:spPr/>
      <dgm:t>
        <a:bodyPr/>
        <a:lstStyle/>
        <a:p>
          <a:endParaRPr lang="en-US"/>
        </a:p>
      </dgm:t>
    </dgm:pt>
    <dgm:pt modelId="{E1D10253-9B54-754C-AF5C-F2DC8BDD116A}">
      <dgm:prSet phldrT="[Text]"/>
      <dgm:spPr/>
      <dgm:t>
        <a:bodyPr/>
        <a:lstStyle/>
        <a:p>
          <a:r>
            <a:rPr lang="en-US" dirty="0"/>
            <a:t>Materials Research: Explosion of data to be processed </a:t>
          </a:r>
        </a:p>
      </dgm:t>
    </dgm:pt>
    <dgm:pt modelId="{9CD4047E-99B5-3349-AFB7-D57346FE2388}" type="parTrans" cxnId="{A264D0E2-5A60-0443-88C8-C919FBF59CE6}">
      <dgm:prSet/>
      <dgm:spPr/>
      <dgm:t>
        <a:bodyPr/>
        <a:lstStyle/>
        <a:p>
          <a:endParaRPr lang="en-US"/>
        </a:p>
      </dgm:t>
    </dgm:pt>
    <dgm:pt modelId="{29A29C4D-5C04-C14E-B171-C504E2AEFED8}" type="sibTrans" cxnId="{A264D0E2-5A60-0443-88C8-C919FBF59CE6}">
      <dgm:prSet/>
      <dgm:spPr/>
      <dgm:t>
        <a:bodyPr/>
        <a:lstStyle/>
        <a:p>
          <a:endParaRPr lang="en-US"/>
        </a:p>
      </dgm:t>
    </dgm:pt>
    <dgm:pt modelId="{D0751CF2-A8BB-A84D-B714-B9607AA480D8}">
      <dgm:prSet phldrT="[Text]"/>
      <dgm:spPr/>
      <dgm:t>
        <a:bodyPr/>
        <a:lstStyle/>
        <a:p>
          <a:pPr algn="just"/>
          <a:r>
            <a:rPr lang="en-US" dirty="0"/>
            <a:t>Data Science: Rapidly evolving </a:t>
          </a:r>
        </a:p>
      </dgm:t>
    </dgm:pt>
    <dgm:pt modelId="{630A568A-D64C-8249-8A3D-D2721F4EDCFB}" type="parTrans" cxnId="{7B226EDA-A7DB-9246-A485-22477B6C82AF}">
      <dgm:prSet/>
      <dgm:spPr/>
      <dgm:t>
        <a:bodyPr/>
        <a:lstStyle/>
        <a:p>
          <a:endParaRPr lang="en-US"/>
        </a:p>
      </dgm:t>
    </dgm:pt>
    <dgm:pt modelId="{4E3559EA-0C44-374D-9301-C601037A74D5}" type="sibTrans" cxnId="{7B226EDA-A7DB-9246-A485-22477B6C82AF}">
      <dgm:prSet/>
      <dgm:spPr/>
      <dgm:t>
        <a:bodyPr/>
        <a:lstStyle/>
        <a:p>
          <a:endParaRPr lang="en-US"/>
        </a:p>
      </dgm:t>
    </dgm:pt>
    <dgm:pt modelId="{9C24B7DE-1618-A647-B518-7857FA61CAC9}">
      <dgm:prSet/>
      <dgm:spPr/>
      <dgm:t>
        <a:bodyPr/>
        <a:lstStyle/>
        <a:p>
          <a:r>
            <a:rPr lang="en-US" dirty="0"/>
            <a:t>More and more new materials from reported literatures</a:t>
          </a:r>
        </a:p>
      </dgm:t>
    </dgm:pt>
    <dgm:pt modelId="{BB8F00E9-BA2B-FE4C-8521-20ED82027141}" type="parTrans" cxnId="{B2577157-448A-5446-9257-1F05357A9CA0}">
      <dgm:prSet/>
      <dgm:spPr/>
      <dgm:t>
        <a:bodyPr/>
        <a:lstStyle/>
        <a:p>
          <a:endParaRPr lang="en-US"/>
        </a:p>
      </dgm:t>
    </dgm:pt>
    <dgm:pt modelId="{D0B498A4-1D2B-CA4A-949F-E9F23F4D8675}" type="sibTrans" cxnId="{B2577157-448A-5446-9257-1F05357A9CA0}">
      <dgm:prSet/>
      <dgm:spPr/>
      <dgm:t>
        <a:bodyPr/>
        <a:lstStyle/>
        <a:p>
          <a:endParaRPr lang="en-US"/>
        </a:p>
      </dgm:t>
    </dgm:pt>
    <dgm:pt modelId="{83AD885D-1BA5-1D4F-AE31-1CAC37E72853}">
      <dgm:prSet/>
      <dgm:spPr/>
      <dgm:t>
        <a:bodyPr/>
        <a:lstStyle/>
        <a:p>
          <a:r>
            <a:rPr lang="en-US" dirty="0"/>
            <a:t>Needs for engineering of materials with more insights and direction</a:t>
          </a:r>
        </a:p>
      </dgm:t>
    </dgm:pt>
    <dgm:pt modelId="{3624C4DF-8D2C-2448-8537-71C03CEAE708}" type="parTrans" cxnId="{FABBF70B-B4A2-FC43-B6D4-157957CB82C9}">
      <dgm:prSet/>
      <dgm:spPr/>
      <dgm:t>
        <a:bodyPr/>
        <a:lstStyle/>
        <a:p>
          <a:endParaRPr lang="en-US"/>
        </a:p>
      </dgm:t>
    </dgm:pt>
    <dgm:pt modelId="{620656AC-6D79-CB43-B245-BDA3E1075089}" type="sibTrans" cxnId="{FABBF70B-B4A2-FC43-B6D4-157957CB82C9}">
      <dgm:prSet/>
      <dgm:spPr/>
      <dgm:t>
        <a:bodyPr/>
        <a:lstStyle/>
        <a:p>
          <a:endParaRPr lang="en-US"/>
        </a:p>
      </dgm:t>
    </dgm:pt>
    <dgm:pt modelId="{C7B89679-B561-5644-B52E-D6EFF56E71D8}">
      <dgm:prSet/>
      <dgm:spPr/>
      <dgm:t>
        <a:bodyPr/>
        <a:lstStyle/>
        <a:p>
          <a:pPr algn="just"/>
          <a:r>
            <a:rPr lang="en-US" dirty="0"/>
            <a:t>New Data Sciences tools are developed constantly in a fast pace</a:t>
          </a:r>
        </a:p>
      </dgm:t>
    </dgm:pt>
    <dgm:pt modelId="{87598E23-76C0-6342-BFE7-B6A554AE5DBF}" type="parTrans" cxnId="{33CD4A1D-D8FA-AB43-A166-4240032F4501}">
      <dgm:prSet/>
      <dgm:spPr/>
      <dgm:t>
        <a:bodyPr/>
        <a:lstStyle/>
        <a:p>
          <a:endParaRPr lang="en-US"/>
        </a:p>
      </dgm:t>
    </dgm:pt>
    <dgm:pt modelId="{7550AB40-13E0-234E-9625-9512B19A5931}" type="sibTrans" cxnId="{33CD4A1D-D8FA-AB43-A166-4240032F4501}">
      <dgm:prSet/>
      <dgm:spPr/>
      <dgm:t>
        <a:bodyPr/>
        <a:lstStyle/>
        <a:p>
          <a:endParaRPr lang="en-US"/>
        </a:p>
      </dgm:t>
    </dgm:pt>
    <dgm:pt modelId="{96FDCF17-7798-534B-A2F6-A3E74D7663C0}">
      <dgm:prSet/>
      <dgm:spPr/>
      <dgm:t>
        <a:bodyPr/>
        <a:lstStyle/>
        <a:p>
          <a:pPr algn="l"/>
          <a:endParaRPr lang="en-US" dirty="0"/>
        </a:p>
      </dgm:t>
    </dgm:pt>
    <dgm:pt modelId="{ABFFF750-51D3-2543-B0E6-6DE9A4003823}" type="parTrans" cxnId="{8877CEF4-0260-8F49-9B04-155FDAD70E0A}">
      <dgm:prSet/>
      <dgm:spPr/>
      <dgm:t>
        <a:bodyPr/>
        <a:lstStyle/>
        <a:p>
          <a:endParaRPr lang="en-US"/>
        </a:p>
      </dgm:t>
    </dgm:pt>
    <dgm:pt modelId="{8903EE5E-4503-8B47-8698-DF5AEABD2609}" type="sibTrans" cxnId="{8877CEF4-0260-8F49-9B04-155FDAD70E0A}">
      <dgm:prSet/>
      <dgm:spPr/>
      <dgm:t>
        <a:bodyPr/>
        <a:lstStyle/>
        <a:p>
          <a:endParaRPr lang="en-US"/>
        </a:p>
      </dgm:t>
    </dgm:pt>
    <dgm:pt modelId="{15216EC9-16B3-EA47-91F0-3E2342D4A2DA}">
      <dgm:prSet/>
      <dgm:spPr/>
      <dgm:t>
        <a:bodyPr/>
        <a:lstStyle/>
        <a:p>
          <a:pPr algn="just"/>
          <a:r>
            <a:rPr lang="en-US" dirty="0"/>
            <a:t>Better computational power </a:t>
          </a:r>
        </a:p>
      </dgm:t>
    </dgm:pt>
    <dgm:pt modelId="{0E4DB6A2-4525-DE4F-A12D-31B2D573365F}" type="parTrans" cxnId="{B3998E15-07E1-EC4D-A4A6-6C0F06C1D5D6}">
      <dgm:prSet/>
      <dgm:spPr/>
      <dgm:t>
        <a:bodyPr/>
        <a:lstStyle/>
        <a:p>
          <a:endParaRPr lang="en-US"/>
        </a:p>
      </dgm:t>
    </dgm:pt>
    <dgm:pt modelId="{C4206C6D-9531-EF42-B435-0E1D86AC6388}" type="sibTrans" cxnId="{B3998E15-07E1-EC4D-A4A6-6C0F06C1D5D6}">
      <dgm:prSet/>
      <dgm:spPr/>
      <dgm:t>
        <a:bodyPr/>
        <a:lstStyle/>
        <a:p>
          <a:endParaRPr lang="en-US"/>
        </a:p>
      </dgm:t>
    </dgm:pt>
    <dgm:pt modelId="{D77467AD-A422-8E46-A583-54FF8145C30A}">
      <dgm:prSet/>
      <dgm:spPr/>
      <dgm:t>
        <a:bodyPr/>
        <a:lstStyle/>
        <a:p>
          <a:pPr algn="just"/>
          <a:r>
            <a:rPr lang="en-US" dirty="0"/>
            <a:t>Cloud computing, HPC</a:t>
          </a:r>
        </a:p>
      </dgm:t>
    </dgm:pt>
    <dgm:pt modelId="{AB0F150D-30D9-A04D-B5A5-FC18633914E8}" type="parTrans" cxnId="{C0357E68-7B7D-F041-A157-3F91D0BD9A06}">
      <dgm:prSet/>
      <dgm:spPr/>
      <dgm:t>
        <a:bodyPr/>
        <a:lstStyle/>
        <a:p>
          <a:endParaRPr lang="en-US"/>
        </a:p>
      </dgm:t>
    </dgm:pt>
    <dgm:pt modelId="{FA7EC09A-B089-4246-B379-1431EF0DE3A7}" type="sibTrans" cxnId="{C0357E68-7B7D-F041-A157-3F91D0BD9A06}">
      <dgm:prSet/>
      <dgm:spPr/>
      <dgm:t>
        <a:bodyPr/>
        <a:lstStyle/>
        <a:p>
          <a:endParaRPr lang="en-US"/>
        </a:p>
      </dgm:t>
    </dgm:pt>
    <dgm:pt modelId="{FF34C655-2185-EF44-BF92-CC9E8424F3B5}" type="pres">
      <dgm:prSet presAssocID="{C24FCA72-C1AE-024C-9DDA-AF629AA3A0F6}" presName="Name0" presStyleCnt="0">
        <dgm:presLayoutVars>
          <dgm:chMax val="2"/>
          <dgm:chPref val="2"/>
          <dgm:animLvl val="lvl"/>
        </dgm:presLayoutVars>
      </dgm:prSet>
      <dgm:spPr/>
    </dgm:pt>
    <dgm:pt modelId="{4CA74CBE-88A2-B343-AC3B-9B0495E6D215}" type="pres">
      <dgm:prSet presAssocID="{C24FCA72-C1AE-024C-9DDA-AF629AA3A0F6}" presName="LeftText" presStyleLbl="revTx" presStyleIdx="0" presStyleCnt="0">
        <dgm:presLayoutVars>
          <dgm:bulletEnabled val="1"/>
        </dgm:presLayoutVars>
      </dgm:prSet>
      <dgm:spPr/>
    </dgm:pt>
    <dgm:pt modelId="{249E2712-E99F-E04B-8068-C4C91F5768FC}" type="pres">
      <dgm:prSet presAssocID="{C24FCA72-C1AE-024C-9DDA-AF629AA3A0F6}" presName="LeftNode" presStyleLbl="bgImgPlace1" presStyleIdx="0" presStyleCnt="2" custScaleX="186503" custScaleY="65147" custLinFactNeighborX="-61884" custLinFactNeighborY="-15845">
        <dgm:presLayoutVars>
          <dgm:chMax val="2"/>
          <dgm:chPref val="2"/>
        </dgm:presLayoutVars>
      </dgm:prSet>
      <dgm:spPr/>
    </dgm:pt>
    <dgm:pt modelId="{2DBD83C9-B533-DC40-B7DA-3CC93B1BB3AE}" type="pres">
      <dgm:prSet presAssocID="{C24FCA72-C1AE-024C-9DDA-AF629AA3A0F6}" presName="RightText" presStyleLbl="revTx" presStyleIdx="0" presStyleCnt="0">
        <dgm:presLayoutVars>
          <dgm:bulletEnabled val="1"/>
        </dgm:presLayoutVars>
      </dgm:prSet>
      <dgm:spPr/>
    </dgm:pt>
    <dgm:pt modelId="{3503387A-4836-3342-834B-B30A435B8C47}" type="pres">
      <dgm:prSet presAssocID="{C24FCA72-C1AE-024C-9DDA-AF629AA3A0F6}" presName="RightNode" presStyleLbl="bgImgPlace1" presStyleIdx="1" presStyleCnt="2" custScaleX="177358" custScaleY="58670" custLinFactNeighborX="48767" custLinFactNeighborY="-15352">
        <dgm:presLayoutVars>
          <dgm:chMax val="0"/>
          <dgm:chPref val="0"/>
        </dgm:presLayoutVars>
      </dgm:prSet>
      <dgm:spPr/>
    </dgm:pt>
    <dgm:pt modelId="{D4A15E0C-D6B0-D14B-A471-2A59FE34E12C}" type="pres">
      <dgm:prSet presAssocID="{C24FCA72-C1AE-024C-9DDA-AF629AA3A0F6}" presName="TopArrow" presStyleLbl="node1" presStyleIdx="0" presStyleCnt="2" custLinFactNeighborX="5468" custLinFactNeighborY="-1641"/>
      <dgm:spPr/>
    </dgm:pt>
    <dgm:pt modelId="{1CFBBA0C-4AB1-5347-AC72-B9BFBC5E75A1}" type="pres">
      <dgm:prSet presAssocID="{C24FCA72-C1AE-024C-9DDA-AF629AA3A0F6}" presName="BottomArrow" presStyleLbl="node1" presStyleIdx="1" presStyleCnt="2" custLinFactNeighborX="3828" custLinFactNeighborY="-63799"/>
      <dgm:spPr/>
    </dgm:pt>
  </dgm:ptLst>
  <dgm:cxnLst>
    <dgm:cxn modelId="{FABBF70B-B4A2-FC43-B6D4-157957CB82C9}" srcId="{E1D10253-9B54-754C-AF5C-F2DC8BDD116A}" destId="{83AD885D-1BA5-1D4F-AE31-1CAC37E72853}" srcOrd="1" destOrd="0" parTransId="{3624C4DF-8D2C-2448-8537-71C03CEAE708}" sibTransId="{620656AC-6D79-CB43-B245-BDA3E1075089}"/>
    <dgm:cxn modelId="{81EB530D-02E0-4441-BC7F-92AD0832E788}" type="presOf" srcId="{96FDCF17-7798-534B-A2F6-A3E74D7663C0}" destId="{3503387A-4836-3342-834B-B30A435B8C47}" srcOrd="1" destOrd="4" presId="urn:microsoft.com/office/officeart/2009/layout/ReverseList"/>
    <dgm:cxn modelId="{B8CC000F-5EA7-8D49-A9D9-6C2C296128FA}" type="presOf" srcId="{15216EC9-16B3-EA47-91F0-3E2342D4A2DA}" destId="{3503387A-4836-3342-834B-B30A435B8C47}" srcOrd="1" destOrd="2" presId="urn:microsoft.com/office/officeart/2009/layout/ReverseList"/>
    <dgm:cxn modelId="{B3998E15-07E1-EC4D-A4A6-6C0F06C1D5D6}" srcId="{D0751CF2-A8BB-A84D-B714-B9607AA480D8}" destId="{15216EC9-16B3-EA47-91F0-3E2342D4A2DA}" srcOrd="1" destOrd="0" parTransId="{0E4DB6A2-4525-DE4F-A12D-31B2D573365F}" sibTransId="{C4206C6D-9531-EF42-B435-0E1D86AC6388}"/>
    <dgm:cxn modelId="{33CD4A1D-D8FA-AB43-A166-4240032F4501}" srcId="{D0751CF2-A8BB-A84D-B714-B9607AA480D8}" destId="{C7B89679-B561-5644-B52E-D6EFF56E71D8}" srcOrd="0" destOrd="0" parTransId="{87598E23-76C0-6342-BFE7-B6A554AE5DBF}" sibTransId="{7550AB40-13E0-234E-9625-9512B19A5931}"/>
    <dgm:cxn modelId="{C437B125-7A8F-D745-AC31-F5EE8E3D5C30}" type="presOf" srcId="{D77467AD-A422-8E46-A583-54FF8145C30A}" destId="{2DBD83C9-B533-DC40-B7DA-3CC93B1BB3AE}" srcOrd="0" destOrd="3" presId="urn:microsoft.com/office/officeart/2009/layout/ReverseList"/>
    <dgm:cxn modelId="{B5CEDD26-EBC0-CB43-BDE7-4BA5518D412B}" type="presOf" srcId="{9C24B7DE-1618-A647-B518-7857FA61CAC9}" destId="{249E2712-E99F-E04B-8068-C4C91F5768FC}" srcOrd="1" destOrd="1" presId="urn:microsoft.com/office/officeart/2009/layout/ReverseList"/>
    <dgm:cxn modelId="{69DBCE27-D8C6-E045-A2B9-033CEA5E2ED1}" type="presOf" srcId="{D0751CF2-A8BB-A84D-B714-B9607AA480D8}" destId="{2DBD83C9-B533-DC40-B7DA-3CC93B1BB3AE}" srcOrd="0" destOrd="0" presId="urn:microsoft.com/office/officeart/2009/layout/ReverseList"/>
    <dgm:cxn modelId="{9613F72D-A3DD-A348-8E28-2E5B27A980BF}" type="presOf" srcId="{83AD885D-1BA5-1D4F-AE31-1CAC37E72853}" destId="{249E2712-E99F-E04B-8068-C4C91F5768FC}" srcOrd="1" destOrd="2" presId="urn:microsoft.com/office/officeart/2009/layout/ReverseList"/>
    <dgm:cxn modelId="{D4766F31-A8EB-244C-9401-A5251BE35FBA}" type="presOf" srcId="{E1D10253-9B54-754C-AF5C-F2DC8BDD116A}" destId="{4CA74CBE-88A2-B343-AC3B-9B0495E6D215}" srcOrd="0" destOrd="0" presId="urn:microsoft.com/office/officeart/2009/layout/ReverseList"/>
    <dgm:cxn modelId="{5CC3F631-63DB-1A43-9651-0EB8A079F753}" type="presOf" srcId="{D77467AD-A422-8E46-A583-54FF8145C30A}" destId="{3503387A-4836-3342-834B-B30A435B8C47}" srcOrd="1" destOrd="3" presId="urn:microsoft.com/office/officeart/2009/layout/ReverseList"/>
    <dgm:cxn modelId="{5F596D64-8FCF-A54B-BF50-293FB84DDF82}" type="presOf" srcId="{E1D10253-9B54-754C-AF5C-F2DC8BDD116A}" destId="{249E2712-E99F-E04B-8068-C4C91F5768FC}" srcOrd="1" destOrd="0" presId="urn:microsoft.com/office/officeart/2009/layout/ReverseList"/>
    <dgm:cxn modelId="{C0357E68-7B7D-F041-A157-3F91D0BD9A06}" srcId="{D0751CF2-A8BB-A84D-B714-B9607AA480D8}" destId="{D77467AD-A422-8E46-A583-54FF8145C30A}" srcOrd="2" destOrd="0" parTransId="{AB0F150D-30D9-A04D-B5A5-FC18633914E8}" sibTransId="{FA7EC09A-B089-4246-B379-1431EF0DE3A7}"/>
    <dgm:cxn modelId="{054F656D-6664-D241-B168-D56B1B9133D1}" type="presOf" srcId="{9C24B7DE-1618-A647-B518-7857FA61CAC9}" destId="{4CA74CBE-88A2-B343-AC3B-9B0495E6D215}" srcOrd="0" destOrd="1" presId="urn:microsoft.com/office/officeart/2009/layout/ReverseList"/>
    <dgm:cxn modelId="{EEF20371-8B24-5E43-86DA-0B1C6DC94DC5}" type="presOf" srcId="{96FDCF17-7798-534B-A2F6-A3E74D7663C0}" destId="{2DBD83C9-B533-DC40-B7DA-3CC93B1BB3AE}" srcOrd="0" destOrd="4" presId="urn:microsoft.com/office/officeart/2009/layout/ReverseList"/>
    <dgm:cxn modelId="{B2577157-448A-5446-9257-1F05357A9CA0}" srcId="{E1D10253-9B54-754C-AF5C-F2DC8BDD116A}" destId="{9C24B7DE-1618-A647-B518-7857FA61CAC9}" srcOrd="0" destOrd="0" parTransId="{BB8F00E9-BA2B-FE4C-8521-20ED82027141}" sibTransId="{D0B498A4-1D2B-CA4A-949F-E9F23F4D8675}"/>
    <dgm:cxn modelId="{A6F7329A-D288-1740-832C-0091A3D022C1}" type="presOf" srcId="{D0751CF2-A8BB-A84D-B714-B9607AA480D8}" destId="{3503387A-4836-3342-834B-B30A435B8C47}" srcOrd="1" destOrd="0" presId="urn:microsoft.com/office/officeart/2009/layout/ReverseList"/>
    <dgm:cxn modelId="{6065E4A8-3638-554E-BC42-D9FACDA9047D}" type="presOf" srcId="{C7B89679-B561-5644-B52E-D6EFF56E71D8}" destId="{3503387A-4836-3342-834B-B30A435B8C47}" srcOrd="1" destOrd="1" presId="urn:microsoft.com/office/officeart/2009/layout/ReverseList"/>
    <dgm:cxn modelId="{1DB925B4-28CF-014D-9199-9A5A073D83A2}" type="presOf" srcId="{C24FCA72-C1AE-024C-9DDA-AF629AA3A0F6}" destId="{FF34C655-2185-EF44-BF92-CC9E8424F3B5}" srcOrd="0" destOrd="0" presId="urn:microsoft.com/office/officeart/2009/layout/ReverseList"/>
    <dgm:cxn modelId="{BEA38AD8-5CD7-D24E-90BD-C8E39E93FBB2}" type="presOf" srcId="{15216EC9-16B3-EA47-91F0-3E2342D4A2DA}" destId="{2DBD83C9-B533-DC40-B7DA-3CC93B1BB3AE}" srcOrd="0" destOrd="2" presId="urn:microsoft.com/office/officeart/2009/layout/ReverseList"/>
    <dgm:cxn modelId="{7B226EDA-A7DB-9246-A485-22477B6C82AF}" srcId="{C24FCA72-C1AE-024C-9DDA-AF629AA3A0F6}" destId="{D0751CF2-A8BB-A84D-B714-B9607AA480D8}" srcOrd="1" destOrd="0" parTransId="{630A568A-D64C-8249-8A3D-D2721F4EDCFB}" sibTransId="{4E3559EA-0C44-374D-9301-C601037A74D5}"/>
    <dgm:cxn modelId="{A264D0E2-5A60-0443-88C8-C919FBF59CE6}" srcId="{C24FCA72-C1AE-024C-9DDA-AF629AA3A0F6}" destId="{E1D10253-9B54-754C-AF5C-F2DC8BDD116A}" srcOrd="0" destOrd="0" parTransId="{9CD4047E-99B5-3349-AFB7-D57346FE2388}" sibTransId="{29A29C4D-5C04-C14E-B171-C504E2AEFED8}"/>
    <dgm:cxn modelId="{D5BB27E5-F4E0-6F4C-BCC8-600CC7EB0E0C}" type="presOf" srcId="{C7B89679-B561-5644-B52E-D6EFF56E71D8}" destId="{2DBD83C9-B533-DC40-B7DA-3CC93B1BB3AE}" srcOrd="0" destOrd="1" presId="urn:microsoft.com/office/officeart/2009/layout/ReverseList"/>
    <dgm:cxn modelId="{8F1596EA-C06D-A340-BAF4-67258292FA50}" type="presOf" srcId="{83AD885D-1BA5-1D4F-AE31-1CAC37E72853}" destId="{4CA74CBE-88A2-B343-AC3B-9B0495E6D215}" srcOrd="0" destOrd="2" presId="urn:microsoft.com/office/officeart/2009/layout/ReverseList"/>
    <dgm:cxn modelId="{8877CEF4-0260-8F49-9B04-155FDAD70E0A}" srcId="{D0751CF2-A8BB-A84D-B714-B9607AA480D8}" destId="{96FDCF17-7798-534B-A2F6-A3E74D7663C0}" srcOrd="3" destOrd="0" parTransId="{ABFFF750-51D3-2543-B0E6-6DE9A4003823}" sibTransId="{8903EE5E-4503-8B47-8698-DF5AEABD2609}"/>
    <dgm:cxn modelId="{641C50A0-ADA5-AA4D-9F2F-E7049DB9E831}" type="presParOf" srcId="{FF34C655-2185-EF44-BF92-CC9E8424F3B5}" destId="{4CA74CBE-88A2-B343-AC3B-9B0495E6D215}" srcOrd="0" destOrd="0" presId="urn:microsoft.com/office/officeart/2009/layout/ReverseList"/>
    <dgm:cxn modelId="{DB3794EC-C1F4-FF42-B34A-E319E8278852}" type="presParOf" srcId="{FF34C655-2185-EF44-BF92-CC9E8424F3B5}" destId="{249E2712-E99F-E04B-8068-C4C91F5768FC}" srcOrd="1" destOrd="0" presId="urn:microsoft.com/office/officeart/2009/layout/ReverseList"/>
    <dgm:cxn modelId="{489938F8-5378-0C4C-998C-04FD90F9EF19}" type="presParOf" srcId="{FF34C655-2185-EF44-BF92-CC9E8424F3B5}" destId="{2DBD83C9-B533-DC40-B7DA-3CC93B1BB3AE}" srcOrd="2" destOrd="0" presId="urn:microsoft.com/office/officeart/2009/layout/ReverseList"/>
    <dgm:cxn modelId="{E2431621-82FB-BA4E-8CA7-2E948B471B8A}" type="presParOf" srcId="{FF34C655-2185-EF44-BF92-CC9E8424F3B5}" destId="{3503387A-4836-3342-834B-B30A435B8C47}" srcOrd="3" destOrd="0" presId="urn:microsoft.com/office/officeart/2009/layout/ReverseList"/>
    <dgm:cxn modelId="{9EC5B72A-DC2C-9349-828E-484C114B9EA9}" type="presParOf" srcId="{FF34C655-2185-EF44-BF92-CC9E8424F3B5}" destId="{D4A15E0C-D6B0-D14B-A471-2A59FE34E12C}" srcOrd="4" destOrd="0" presId="urn:microsoft.com/office/officeart/2009/layout/ReverseList"/>
    <dgm:cxn modelId="{1E08A81B-09CC-DC47-84AC-2CEF61D51E95}" type="presParOf" srcId="{FF34C655-2185-EF44-BF92-CC9E8424F3B5}" destId="{1CFBBA0C-4AB1-5347-AC72-B9BFBC5E75A1}"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30E1-D62A-451C-9E09-999C91829E17}">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18FFE8-FF8F-4984-84C7-DF4E5C5B7CD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255D09-7F0A-4238-90AB-93AA66DC9B95}">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Introduction</a:t>
          </a:r>
        </a:p>
      </dsp:txBody>
      <dsp:txXfrm>
        <a:off x="937002" y="1903"/>
        <a:ext cx="5576601" cy="811257"/>
      </dsp:txXfrm>
    </dsp:sp>
    <dsp:sp modelId="{9FB13E24-49F5-45A8-944E-284EAB75C535}">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53E6A-ABD8-4E3B-9937-7E2BA49B22CB}">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230DA5-B3D3-4C54-A108-E9849A693465}">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Research objective</a:t>
          </a:r>
        </a:p>
      </dsp:txBody>
      <dsp:txXfrm>
        <a:off x="937002" y="1015975"/>
        <a:ext cx="5576601" cy="811257"/>
      </dsp:txXfrm>
    </dsp:sp>
    <dsp:sp modelId="{E28D4F17-ED4B-47C3-BD65-C3468DCAC248}">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B5BDD-87A0-4436-8BDC-B3608E317D57}">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90F6F-B051-482E-BEC5-91B762DBF136}">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Methods</a:t>
          </a:r>
        </a:p>
      </dsp:txBody>
      <dsp:txXfrm>
        <a:off x="937002" y="2030048"/>
        <a:ext cx="5576601" cy="811257"/>
      </dsp:txXfrm>
    </dsp:sp>
    <dsp:sp modelId="{D18BF4D9-63D2-4AEB-9A5F-DA6557515EE5}">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65AAFE-D0DB-4685-A05F-5100CC3092A8}">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BFAE33-74F7-452D-B590-FBAD908A1951}">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Results and Discussion</a:t>
          </a:r>
        </a:p>
      </dsp:txBody>
      <dsp:txXfrm>
        <a:off x="937002" y="3044120"/>
        <a:ext cx="5576601" cy="811257"/>
      </dsp:txXfrm>
    </dsp:sp>
    <dsp:sp modelId="{0E74F27B-FECF-49F2-8E01-FCC1307812FD}">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88249-C560-4008-AABB-DB8A051EAAF5}">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666A7F-0026-4E67-BA1A-54B40565A093}">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Conclusion</a:t>
          </a:r>
        </a:p>
      </dsp:txBody>
      <dsp:txXfrm>
        <a:off x="937002" y="4058192"/>
        <a:ext cx="5576601" cy="811257"/>
      </dsp:txXfrm>
    </dsp:sp>
    <dsp:sp modelId="{BB55A431-B93C-4896-A3B7-E9C43440AFC5}">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FFD9C-4C98-4631-8E63-E6D29296956B}">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C73544-8AAD-4E25-979B-3BC6485DD2EC}">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Future work</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E2712-E99F-E04B-8068-C4C91F5768FC}">
      <dsp:nvSpPr>
        <dsp:cNvPr id="0" name=""/>
        <dsp:cNvSpPr/>
      </dsp:nvSpPr>
      <dsp:spPr>
        <a:xfrm rot="16200000">
          <a:off x="1435131" y="182489"/>
          <a:ext cx="2402321" cy="4202802"/>
        </a:xfrm>
        <a:prstGeom prst="round2SameRect">
          <a:avLst>
            <a:gd name="adj1" fmla="val 16670"/>
            <a:gd name="adj2" fmla="val 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133350" rIns="120015" bIns="133350" numCol="1" spcCol="1270" anchor="t" anchorCtr="0">
          <a:noAutofit/>
        </a:bodyPr>
        <a:lstStyle/>
        <a:p>
          <a:pPr marL="0" lvl="0" indent="0" algn="l" defTabSz="933450">
            <a:lnSpc>
              <a:spcPct val="90000"/>
            </a:lnSpc>
            <a:spcBef>
              <a:spcPct val="0"/>
            </a:spcBef>
            <a:spcAft>
              <a:spcPct val="35000"/>
            </a:spcAft>
            <a:buNone/>
          </a:pPr>
          <a:r>
            <a:rPr lang="en-US" sz="2100" kern="1200" dirty="0"/>
            <a:t>Materials Research: Explosion of data to be processed </a:t>
          </a:r>
        </a:p>
        <a:p>
          <a:pPr marL="171450" lvl="1" indent="-171450" algn="l" defTabSz="711200">
            <a:lnSpc>
              <a:spcPct val="90000"/>
            </a:lnSpc>
            <a:spcBef>
              <a:spcPct val="0"/>
            </a:spcBef>
            <a:spcAft>
              <a:spcPct val="15000"/>
            </a:spcAft>
            <a:buChar char="•"/>
          </a:pPr>
          <a:r>
            <a:rPr lang="en-US" sz="1600" kern="1200" dirty="0"/>
            <a:t>More and more new materials from reported literatures</a:t>
          </a:r>
        </a:p>
        <a:p>
          <a:pPr marL="171450" lvl="1" indent="-171450" algn="l" defTabSz="711200">
            <a:lnSpc>
              <a:spcPct val="90000"/>
            </a:lnSpc>
            <a:spcBef>
              <a:spcPct val="0"/>
            </a:spcBef>
            <a:spcAft>
              <a:spcPct val="15000"/>
            </a:spcAft>
            <a:buChar char="•"/>
          </a:pPr>
          <a:r>
            <a:rPr lang="en-US" sz="1600" kern="1200" dirty="0"/>
            <a:t>Needs for engineering of materials with more insights and direction</a:t>
          </a:r>
        </a:p>
      </dsp:txBody>
      <dsp:txXfrm rot="5400000">
        <a:off x="652184" y="1200023"/>
        <a:ext cx="4085509" cy="2167735"/>
      </dsp:txXfrm>
    </dsp:sp>
    <dsp:sp modelId="{3503387A-4836-3342-834B-B30A435B8C47}">
      <dsp:nvSpPr>
        <dsp:cNvPr id="0" name=""/>
        <dsp:cNvSpPr/>
      </dsp:nvSpPr>
      <dsp:spPr>
        <a:xfrm rot="5400000">
          <a:off x="6403851" y="303709"/>
          <a:ext cx="2163479" cy="3996722"/>
        </a:xfrm>
        <a:prstGeom prst="round2SameRect">
          <a:avLst>
            <a:gd name="adj1" fmla="val 16670"/>
            <a:gd name="adj2" fmla="val 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015" tIns="133350" rIns="80010" bIns="133350" numCol="1" spcCol="1270" anchor="t" anchorCtr="0">
          <a:noAutofit/>
        </a:bodyPr>
        <a:lstStyle/>
        <a:p>
          <a:pPr marL="0" lvl="0" indent="0" algn="just" defTabSz="933450">
            <a:lnSpc>
              <a:spcPct val="90000"/>
            </a:lnSpc>
            <a:spcBef>
              <a:spcPct val="0"/>
            </a:spcBef>
            <a:spcAft>
              <a:spcPct val="35000"/>
            </a:spcAft>
            <a:buNone/>
          </a:pPr>
          <a:r>
            <a:rPr lang="en-US" sz="2100" kern="1200" dirty="0"/>
            <a:t>Data Science: Rapidly evolving </a:t>
          </a:r>
        </a:p>
        <a:p>
          <a:pPr marL="171450" lvl="1" indent="-171450" algn="just" defTabSz="711200">
            <a:lnSpc>
              <a:spcPct val="90000"/>
            </a:lnSpc>
            <a:spcBef>
              <a:spcPct val="0"/>
            </a:spcBef>
            <a:spcAft>
              <a:spcPct val="15000"/>
            </a:spcAft>
            <a:buChar char="•"/>
          </a:pPr>
          <a:r>
            <a:rPr lang="en-US" sz="1600" kern="1200" dirty="0"/>
            <a:t>New Data Sciences tools are developed constantly in a fast pace</a:t>
          </a:r>
        </a:p>
        <a:p>
          <a:pPr marL="171450" lvl="1" indent="-171450" algn="just" defTabSz="711200">
            <a:lnSpc>
              <a:spcPct val="90000"/>
            </a:lnSpc>
            <a:spcBef>
              <a:spcPct val="0"/>
            </a:spcBef>
            <a:spcAft>
              <a:spcPct val="15000"/>
            </a:spcAft>
            <a:buChar char="•"/>
          </a:pPr>
          <a:r>
            <a:rPr lang="en-US" sz="1600" kern="1200" dirty="0"/>
            <a:t>Better computational power </a:t>
          </a:r>
        </a:p>
        <a:p>
          <a:pPr marL="171450" lvl="1" indent="-171450" algn="just" defTabSz="711200">
            <a:lnSpc>
              <a:spcPct val="90000"/>
            </a:lnSpc>
            <a:spcBef>
              <a:spcPct val="0"/>
            </a:spcBef>
            <a:spcAft>
              <a:spcPct val="15000"/>
            </a:spcAft>
            <a:buChar char="•"/>
          </a:pPr>
          <a:r>
            <a:rPr lang="en-US" sz="1600" kern="1200" dirty="0"/>
            <a:t>Cloud computing, HPC</a:t>
          </a:r>
        </a:p>
        <a:p>
          <a:pPr marL="171450" lvl="1" indent="-171450" algn="l" defTabSz="711200">
            <a:lnSpc>
              <a:spcPct val="90000"/>
            </a:lnSpc>
            <a:spcBef>
              <a:spcPct val="0"/>
            </a:spcBef>
            <a:spcAft>
              <a:spcPct val="15000"/>
            </a:spcAft>
            <a:buChar char="•"/>
          </a:pPr>
          <a:endParaRPr lang="en-US" sz="1600" kern="1200" dirty="0"/>
        </a:p>
      </dsp:txBody>
      <dsp:txXfrm rot="-5400000">
        <a:off x="5487230" y="1325962"/>
        <a:ext cx="3891091" cy="1952217"/>
      </dsp:txXfrm>
    </dsp:sp>
    <dsp:sp modelId="{D4A15E0C-D6B0-D14B-A471-2A59FE34E12C}">
      <dsp:nvSpPr>
        <dsp:cNvPr id="0" name=""/>
        <dsp:cNvSpPr/>
      </dsp:nvSpPr>
      <dsp:spPr>
        <a:xfrm>
          <a:off x="4159419" y="-38656"/>
          <a:ext cx="2355803" cy="2355688"/>
        </a:xfrm>
        <a:prstGeom prst="circularArrow">
          <a:avLst>
            <a:gd name="adj1" fmla="val 12500"/>
            <a:gd name="adj2" fmla="val 1142322"/>
            <a:gd name="adj3" fmla="val 20457678"/>
            <a:gd name="adj4" fmla="val 108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BBA0C-4AB1-5347-AC72-B9BFBC5E75A1}">
      <dsp:nvSpPr>
        <dsp:cNvPr id="0" name=""/>
        <dsp:cNvSpPr/>
      </dsp:nvSpPr>
      <dsp:spPr>
        <a:xfrm rot="10800000">
          <a:off x="4120784" y="1877195"/>
          <a:ext cx="2355803" cy="2355688"/>
        </a:xfrm>
        <a:prstGeom prst="circularArrow">
          <a:avLst>
            <a:gd name="adj1" fmla="val 12500"/>
            <a:gd name="adj2" fmla="val 1142322"/>
            <a:gd name="adj3" fmla="val 20457678"/>
            <a:gd name="adj4" fmla="val 10800000"/>
            <a:gd name="adj5" fmla="val 125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EAD881-8D96-479F-978C-0BF19E2C3EA8}"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DCA41-41DB-43B1-9B5C-0E390B44105C}" type="slidenum">
              <a:rPr lang="en-US" smtClean="0"/>
              <a:t>‹#›</a:t>
            </a:fld>
            <a:endParaRPr lang="en-US"/>
          </a:p>
        </p:txBody>
      </p:sp>
    </p:spTree>
    <p:extLst>
      <p:ext uri="{BB962C8B-B14F-4D97-AF65-F5344CB8AC3E}">
        <p14:creationId xmlns:p14="http://schemas.microsoft.com/office/powerpoint/2010/main" val="2060613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BDEF-0907-417E-BACC-5D4DE0A5D9B3}" type="slidenum">
              <a:rPr lang="en-US" smtClean="0"/>
              <a:t>1</a:t>
            </a:fld>
            <a:endParaRPr lang="en-US"/>
          </a:p>
        </p:txBody>
      </p:sp>
    </p:spTree>
    <p:extLst>
      <p:ext uri="{BB962C8B-B14F-4D97-AF65-F5344CB8AC3E}">
        <p14:creationId xmlns:p14="http://schemas.microsoft.com/office/powerpoint/2010/main" val="495717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They present the projection of the number of branched and linear alkyl chains on the cluster map.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polymers studied have branched side chains, whereas there is no obvious preference with respect to the existence of linear side chains in the materials being studied. By projecting the number of the side chains to the cluster map (c),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t>
            </a:r>
            <a:r>
              <a:rPr lang="en-US" sz="1200" kern="1200" dirty="0">
                <a:solidFill>
                  <a:schemeClr val="tx1"/>
                </a:solidFill>
                <a:effectLst/>
                <a:latin typeface="+mn-lt"/>
                <a:ea typeface="+mn-ea"/>
                <a:cs typeface="+mn-cs"/>
              </a:rPr>
              <a:t>found that most materials have 2 to 4 side chains attached to the backbone structure. Even though we cannot find a pattern for exact number or length of side chains on simple visualizations, at least we discovered that the majority researchers who studied fullerene OPV system reported polymers with 2 to 4 side chains containing at least one branched side chain.</a:t>
            </a:r>
            <a:endParaRPr lang="en-US" dirty="0"/>
          </a:p>
        </p:txBody>
      </p:sp>
      <p:sp>
        <p:nvSpPr>
          <p:cNvPr id="4" name="Slide Number Placeholder 3"/>
          <p:cNvSpPr>
            <a:spLocks noGrp="1"/>
          </p:cNvSpPr>
          <p:nvPr>
            <p:ph type="sldNum" sz="quarter" idx="5"/>
          </p:nvPr>
        </p:nvSpPr>
        <p:spPr/>
        <p:txBody>
          <a:bodyPr/>
          <a:lstStyle/>
          <a:p>
            <a:fld id="{15ADCA41-41DB-43B1-9B5C-0E390B44105C}" type="slidenum">
              <a:rPr lang="en-US" smtClean="0"/>
              <a:t>18</a:t>
            </a:fld>
            <a:endParaRPr lang="en-US"/>
          </a:p>
        </p:txBody>
      </p:sp>
    </p:spTree>
    <p:extLst>
      <p:ext uri="{BB962C8B-B14F-4D97-AF65-F5344CB8AC3E}">
        <p14:creationId xmlns:p14="http://schemas.microsoft.com/office/powerpoint/2010/main" val="350756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Data science has been applied extensively in different academic fields, including natural science and engineering</a:t>
            </a:r>
          </a:p>
          <a:p>
            <a:pPr algn="just"/>
            <a:r>
              <a:rPr lang="en-US" dirty="0"/>
              <a:t>Studying polymer with data science – driven method is still limited due to many reasons</a:t>
            </a:r>
          </a:p>
          <a:p>
            <a:pPr algn="just"/>
            <a:r>
              <a:rPr lang="en-US" dirty="0"/>
              <a:t> Organic photovoltaic (OPV) materials have complicated driven mechanisms and convoluted relationship between structure and property and device fabrication process</a:t>
            </a:r>
          </a:p>
          <a:p>
            <a:endParaRPr lang="en-US" dirty="0"/>
          </a:p>
        </p:txBody>
      </p:sp>
      <p:sp>
        <p:nvSpPr>
          <p:cNvPr id="4" name="Slide Number Placeholder 3"/>
          <p:cNvSpPr>
            <a:spLocks noGrp="1"/>
          </p:cNvSpPr>
          <p:nvPr>
            <p:ph type="sldNum" sz="quarter" idx="5"/>
          </p:nvPr>
        </p:nvSpPr>
        <p:spPr/>
        <p:txBody>
          <a:bodyPr/>
          <a:lstStyle/>
          <a:p>
            <a:fld id="{15ADCA41-41DB-43B1-9B5C-0E390B44105C}" type="slidenum">
              <a:rPr lang="en-US" smtClean="0"/>
              <a:t>3</a:t>
            </a:fld>
            <a:endParaRPr lang="en-US"/>
          </a:p>
        </p:txBody>
      </p:sp>
    </p:spTree>
    <p:extLst>
      <p:ext uri="{BB962C8B-B14F-4D97-AF65-F5344CB8AC3E}">
        <p14:creationId xmlns:p14="http://schemas.microsoft.com/office/powerpoint/2010/main" val="20846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a:t>
            </a:r>
          </a:p>
          <a:p>
            <a:r>
              <a:rPr lang="en-US" dirty="0"/>
              <a:t>Mechanism:</a:t>
            </a:r>
          </a:p>
          <a:p>
            <a:r>
              <a:rPr lang="en-US" dirty="0"/>
              <a:t>Structure: Typical BHJ structure, </a:t>
            </a:r>
          </a:p>
          <a:p>
            <a:r>
              <a:rPr lang="en-US" dirty="0"/>
              <a:t>Classification of materials: PSC / OSC / OPV -&gt; polymer donor and acceptor, mostly fullerene acceptor</a:t>
            </a:r>
          </a:p>
        </p:txBody>
      </p:sp>
      <p:sp>
        <p:nvSpPr>
          <p:cNvPr id="4" name="Slide Number Placeholder 3"/>
          <p:cNvSpPr>
            <a:spLocks noGrp="1"/>
          </p:cNvSpPr>
          <p:nvPr>
            <p:ph type="sldNum" sz="quarter" idx="5"/>
          </p:nvPr>
        </p:nvSpPr>
        <p:spPr/>
        <p:txBody>
          <a:bodyPr/>
          <a:lstStyle/>
          <a:p>
            <a:fld id="{15ADCA41-41DB-43B1-9B5C-0E390B44105C}" type="slidenum">
              <a:rPr lang="en-US" smtClean="0"/>
              <a:t>4</a:t>
            </a:fld>
            <a:endParaRPr lang="en-US"/>
          </a:p>
        </p:txBody>
      </p:sp>
    </p:spTree>
    <p:extLst>
      <p:ext uri="{BB962C8B-B14F-4D97-AF65-F5344CB8AC3E}">
        <p14:creationId xmlns:p14="http://schemas.microsoft.com/office/powerpoint/2010/main" val="1286450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DCA41-41DB-43B1-9B5C-0E390B44105C}" type="slidenum">
              <a:rPr lang="en-US" smtClean="0"/>
              <a:t>6</a:t>
            </a:fld>
            <a:endParaRPr lang="en-US"/>
          </a:p>
        </p:txBody>
      </p:sp>
    </p:spTree>
    <p:extLst>
      <p:ext uri="{BB962C8B-B14F-4D97-AF65-F5344CB8AC3E}">
        <p14:creationId xmlns:p14="http://schemas.microsoft.com/office/powerpoint/2010/main" val="232369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SOM is an algorithm invented by Kohonen in 1980s. Its main purpose is to reduce dimension to avoid the curse of dimensionality to gain a clear insights of data. It belongs to unsupervised machine learning and currently being applied widely in different industries, such as bioinformatics and material science. It has been applied on inorganic substances to reveal how materials cluster based on their properties, as a validation of effective usage of SOM in MSE. In this case, we take one step further to validate how SOM can help us on OPV research. </a:t>
            </a:r>
          </a:p>
        </p:txBody>
      </p:sp>
      <p:sp>
        <p:nvSpPr>
          <p:cNvPr id="4" name="Slide Number Placeholder 3"/>
          <p:cNvSpPr>
            <a:spLocks noGrp="1"/>
          </p:cNvSpPr>
          <p:nvPr>
            <p:ph type="sldNum" sz="quarter" idx="5"/>
          </p:nvPr>
        </p:nvSpPr>
        <p:spPr/>
        <p:txBody>
          <a:bodyPr/>
          <a:lstStyle/>
          <a:p>
            <a:fld id="{15ADCA41-41DB-43B1-9B5C-0E390B44105C}" type="slidenum">
              <a:rPr lang="en-US" smtClean="0"/>
              <a:t>7</a:t>
            </a:fld>
            <a:endParaRPr lang="en-US"/>
          </a:p>
        </p:txBody>
      </p:sp>
    </p:spTree>
    <p:extLst>
      <p:ext uri="{BB962C8B-B14F-4D97-AF65-F5344CB8AC3E}">
        <p14:creationId xmlns:p14="http://schemas.microsoft.com/office/powerpoint/2010/main" val="1640286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statistical analysis done in the paper and trials and error, 5 properties are chosen to form the design matrix that present the best clustering.</a:t>
            </a:r>
          </a:p>
          <a:p>
            <a:endParaRPr lang="en-US" dirty="0"/>
          </a:p>
          <a:p>
            <a:r>
              <a:rPr lang="en-US" dirty="0"/>
              <a:t>Data collection rules </a:t>
            </a:r>
            <a:r>
              <a:rPr lang="en-US" dirty="0">
                <a:sym typeface="Wingdings" panose="05000000000000000000" pitchFamily="2" charset="2"/>
              </a:rPr>
              <a:t> 100 – 200 nm, normal BHJ structure, Jsc and Voc curve on the </a:t>
            </a:r>
            <a:endParaRPr lang="en-US" dirty="0"/>
          </a:p>
        </p:txBody>
      </p:sp>
      <p:sp>
        <p:nvSpPr>
          <p:cNvPr id="4" name="Slide Number Placeholder 3"/>
          <p:cNvSpPr>
            <a:spLocks noGrp="1"/>
          </p:cNvSpPr>
          <p:nvPr>
            <p:ph type="sldNum" sz="quarter" idx="5"/>
          </p:nvPr>
        </p:nvSpPr>
        <p:spPr/>
        <p:txBody>
          <a:bodyPr/>
          <a:lstStyle/>
          <a:p>
            <a:fld id="{15ADCA41-41DB-43B1-9B5C-0E390B44105C}" type="slidenum">
              <a:rPr lang="en-US" smtClean="0"/>
              <a:t>9</a:t>
            </a:fld>
            <a:endParaRPr lang="en-US"/>
          </a:p>
        </p:txBody>
      </p:sp>
    </p:spTree>
    <p:extLst>
      <p:ext uri="{BB962C8B-B14F-4D97-AF65-F5344CB8AC3E}">
        <p14:creationId xmlns:p14="http://schemas.microsoft.com/office/powerpoint/2010/main" val="1301816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Wingdings" panose="05000000000000000000" pitchFamily="2" charset="2"/>
              <a:buChar char="v"/>
            </a:pPr>
            <a:r>
              <a:rPr lang="en-US" dirty="0"/>
              <a:t>High Mw does not necessarily yield high performance</a:t>
            </a:r>
          </a:p>
          <a:p>
            <a:pPr marL="342900" indent="-342900" algn="just">
              <a:buFont typeface="Wingdings" panose="05000000000000000000" pitchFamily="2" charset="2"/>
              <a:buChar char="v"/>
            </a:pPr>
            <a:endParaRPr lang="en-US" dirty="0"/>
          </a:p>
          <a:p>
            <a:pPr marL="342900" indent="-342900" algn="just">
              <a:buFont typeface="Wingdings" panose="05000000000000000000" pitchFamily="2" charset="2"/>
              <a:buChar char="v"/>
            </a:pPr>
            <a:r>
              <a:rPr lang="en-US" dirty="0"/>
              <a:t>Regions with high PCE tend to have high Jsc, high Voc, high FF,  relatively high Mw or any two of them</a:t>
            </a:r>
          </a:p>
          <a:p>
            <a:endParaRPr lang="en-US" dirty="0"/>
          </a:p>
        </p:txBody>
      </p:sp>
      <p:sp>
        <p:nvSpPr>
          <p:cNvPr id="4" name="Slide Number Placeholder 3"/>
          <p:cNvSpPr>
            <a:spLocks noGrp="1"/>
          </p:cNvSpPr>
          <p:nvPr>
            <p:ph type="sldNum" sz="quarter" idx="5"/>
          </p:nvPr>
        </p:nvSpPr>
        <p:spPr/>
        <p:txBody>
          <a:bodyPr/>
          <a:lstStyle/>
          <a:p>
            <a:fld id="{15ADCA41-41DB-43B1-9B5C-0E390B44105C}" type="slidenum">
              <a:rPr lang="en-US" smtClean="0"/>
              <a:t>13</a:t>
            </a:fld>
            <a:endParaRPr lang="en-US"/>
          </a:p>
        </p:txBody>
      </p:sp>
    </p:spTree>
    <p:extLst>
      <p:ext uri="{BB962C8B-B14F-4D97-AF65-F5344CB8AC3E}">
        <p14:creationId xmlns:p14="http://schemas.microsoft.com/office/powerpoint/2010/main" val="1417575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kern="1200" dirty="0">
                <a:solidFill>
                  <a:schemeClr val="tx1"/>
                </a:solidFill>
                <a:effectLst/>
                <a:latin typeface="+mn-lt"/>
                <a:ea typeface="+mn-ea"/>
                <a:cs typeface="+mn-cs"/>
              </a:rPr>
              <a:t>The general existence of S inside of polymers as shown in figure 7 suggests the existence of thiophene rings inside of the polymers, therefore, we project some geometrical information of the polymers on the cluster map in search for more patterns for high PCE polymers. </a:t>
            </a:r>
          </a:p>
          <a:p>
            <a:pPr algn="just"/>
            <a:endParaRPr lang="en-US"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we also classify the polymers based on the number of the F atoms in the polymer chain, and found out that  the distribution of the polymers that contain 1 to 2 F atoms aligns well with the high-PCE region, but the polymers with none or more than 2 F atoms do not show this pattern. Given this insight from the ML results, we did some further data analysis and found that 21% of materials in our data set contain F atoms, but 44% of high-PCE materials have F atoms in their backbone structure. Among the 44% of high-PCE materials that have F atom in their backbone structure, more than 90% of them have 1 or 2 F atoms, which constitute 40% of high PCE materials. </a:t>
            </a:r>
            <a:endParaRPr lang="en-US" dirty="0"/>
          </a:p>
        </p:txBody>
      </p:sp>
      <p:sp>
        <p:nvSpPr>
          <p:cNvPr id="4" name="Slide Number Placeholder 3"/>
          <p:cNvSpPr>
            <a:spLocks noGrp="1"/>
          </p:cNvSpPr>
          <p:nvPr>
            <p:ph type="sldNum" sz="quarter" idx="5"/>
          </p:nvPr>
        </p:nvSpPr>
        <p:spPr/>
        <p:txBody>
          <a:bodyPr/>
          <a:lstStyle/>
          <a:p>
            <a:fld id="{15ADCA41-41DB-43B1-9B5C-0E390B44105C}" type="slidenum">
              <a:rPr lang="en-US" smtClean="0"/>
              <a:t>16</a:t>
            </a:fld>
            <a:endParaRPr lang="en-US"/>
          </a:p>
        </p:txBody>
      </p:sp>
    </p:spTree>
    <p:extLst>
      <p:ext uri="{BB962C8B-B14F-4D97-AF65-F5344CB8AC3E}">
        <p14:creationId xmlns:p14="http://schemas.microsoft.com/office/powerpoint/2010/main" val="183508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𝛾</m:t>
                      </m:r>
                    </m:oMath>
                  </m:oMathPara>
                </a14:m>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some research, the addition of thiophene rings can improve the fill factor and morphology while designing donor-acceptor copolymers.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Prior research shows that the number of benzenes has a relationship with the performance of OPV materials [54].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shown in figure 9a, we found that most of high-PCE materials have 6 to 9 aromatics rings within their backbone structures.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project 5-membered rings (usually thiophene rings) to the cluster map and discovered that most of the studied polymers have 3 to 7 thiophene rings in their monomer structure, as shown in figure 9d. Even though we did not observe a correlation between the number of aromatic rings and high PCE values, we did expose the trend in current research in this field to focus on polymers containing 3 to 7 thiophene rings.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increase of aromatic rings generally leads to a lower solubility and worse BHJ network, which can be facilitated by increasing the number of side alkyl chains.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naRing/nChain projected cluster map (figure 9b), however, does not show a good correspondence with the PCE value distribution, suggesting that the scaling law is not preserved.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Namely, the high-performance polymers with many aromatic rings do not require many alkyl chains to ensure good solubility, which is a pre-requisite for strong stacking effect and high hole mobility.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Thus, nonlinear effect of alkyl chains (branched and linear) and backbone aromatics on the solubility and crystallinity of polymers should be clarified in due course.</a:t>
                </a:r>
              </a:p>
              <a:p>
                <a:endParaRPr lang="en-US" dirty="0"/>
              </a:p>
            </p:txBody>
          </p:sp>
        </mc:Choice>
        <mc:Fallback xmlns="">
          <p:sp>
            <p:nvSpPr>
              <p:cNvPr id="3" name="Notes Placeholder 2"/>
              <p:cNvSpPr>
                <a:spLocks noGrp="1"/>
              </p:cNvSpPr>
              <p:nvPr>
                <p:ph type="body" idx="1"/>
              </p:nvPr>
            </p:nvSpPr>
            <p:spPr/>
            <p:txBody>
              <a:bodyPr/>
              <a:lstStyle/>
              <a:p>
                <a:r>
                  <a:rPr lang="en-US" sz="1200" i="0" kern="1200">
                    <a:solidFill>
                      <a:schemeClr val="tx1"/>
                    </a:solidFill>
                    <a:effectLst/>
                    <a:latin typeface="+mn-lt"/>
                    <a:ea typeface="+mn-ea"/>
                    <a:cs typeface="+mn-cs"/>
                  </a:rPr>
                  <a:t>𝛾</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some research, the addition of thiophene rings can improve the fill factor and morphology while designing donor-acceptor copolymers.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Prior research shows that the number of benzenes has a relationship with the performance of OPV materials [54].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shown in figure 9a, we found that most of high-PCE materials have 6 to 9 aromatics rings within their backbone structures.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project 5-membered rings (usually thiophene rings) to the cluster map and discovered that most of the studied polymers have 3 to 7 thiophene rings in their monomer structure, as shown in figure 9d. Even though we did not observe a correlation between the number of aromatic rings and high PCE values, we did expose the trend in current research in this field to focus on polymers containing 3 to 7 thiophene rings.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increase of aromatic rings generally leads to a lower solubility and worse BHJ network, which can be facilitated by increasing the number of side alkyl chains.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naRing/nChain projected cluster map (figure 9b), however, does not show a good correspondence with the PCE value distribution, suggesting that the scaling law is not preserved.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Namely, the high-performance polymers with many aromatic rings do not require many alkyl chains to ensure good solubility, which is a pre-requisite for strong stacking effect and high hole mobility.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Thus, nonlinear effect of alkyl chains (branched and linear) and backbone aromatics on the solubility and crystallinity of polymers should be clarified in due course.</a:t>
                </a:r>
              </a:p>
              <a:p>
                <a:endParaRPr lang="en-US" dirty="0"/>
              </a:p>
            </p:txBody>
          </p:sp>
        </mc:Fallback>
      </mc:AlternateContent>
      <p:sp>
        <p:nvSpPr>
          <p:cNvPr id="4" name="Slide Number Placeholder 3"/>
          <p:cNvSpPr>
            <a:spLocks noGrp="1"/>
          </p:cNvSpPr>
          <p:nvPr>
            <p:ph type="sldNum" sz="quarter" idx="5"/>
          </p:nvPr>
        </p:nvSpPr>
        <p:spPr/>
        <p:txBody>
          <a:bodyPr/>
          <a:lstStyle/>
          <a:p>
            <a:fld id="{15ADCA41-41DB-43B1-9B5C-0E390B44105C}" type="slidenum">
              <a:rPr lang="en-US" smtClean="0"/>
              <a:t>17</a:t>
            </a:fld>
            <a:endParaRPr lang="en-US"/>
          </a:p>
        </p:txBody>
      </p:sp>
    </p:spTree>
    <p:extLst>
      <p:ext uri="{BB962C8B-B14F-4D97-AF65-F5344CB8AC3E}">
        <p14:creationId xmlns:p14="http://schemas.microsoft.com/office/powerpoint/2010/main" val="2060634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33006F"/>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78553" y="5945854"/>
            <a:ext cx="1828800" cy="923544"/>
          </a:xfrm>
          <a:prstGeom prst="rect">
            <a:avLst/>
          </a:prstGeom>
        </p:spPr>
      </p:pic>
      <p:sp>
        <p:nvSpPr>
          <p:cNvPr id="6" name="Text Placeholder 5"/>
          <p:cNvSpPr>
            <a:spLocks noGrp="1"/>
          </p:cNvSpPr>
          <p:nvPr>
            <p:ph type="body" sz="quarter" idx="10" hasCustomPrompt="1"/>
          </p:nvPr>
        </p:nvSpPr>
        <p:spPr>
          <a:xfrm>
            <a:off x="895676" y="1332224"/>
            <a:ext cx="9296400" cy="2641756"/>
          </a:xfrm>
          <a:prstGeom prst="rect">
            <a:avLst/>
          </a:prstGeom>
        </p:spPr>
        <p:txBody>
          <a:bodyPr>
            <a:normAutofit/>
          </a:bodyPr>
          <a:lstStyle>
            <a:lvl1pPr marL="0" indent="0">
              <a:lnSpc>
                <a:spcPct val="100000"/>
              </a:lnSpc>
              <a:buNone/>
              <a:defRPr sz="5000" b="0" i="0" baseline="0">
                <a:solidFill>
                  <a:srgbClr val="E8D3A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15" name="Picture 14"/>
          <p:cNvPicPr>
            <a:picLocks noChangeAspect="1"/>
          </p:cNvPicPr>
          <p:nvPr userDrawn="1"/>
        </p:nvPicPr>
        <p:blipFill>
          <a:blip r:embed="rId3"/>
          <a:stretch>
            <a:fillRect/>
          </a:stretch>
        </p:blipFill>
        <p:spPr>
          <a:xfrm>
            <a:off x="1039284" y="3973980"/>
            <a:ext cx="2133600" cy="139700"/>
          </a:xfrm>
          <a:prstGeom prst="rect">
            <a:avLst/>
          </a:prstGeom>
        </p:spPr>
      </p:pic>
      <p:pic>
        <p:nvPicPr>
          <p:cNvPr id="7" name="Picture 2" descr="C:\Users\khofmeister.COE\Desktop\Untitled-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39284" y="6157250"/>
            <a:ext cx="5231912" cy="50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491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B33A3-CFEB-48B0-93A5-D899170DF440}"/>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3" name="Footer Placeholder 2">
            <a:extLst>
              <a:ext uri="{FF2B5EF4-FFF2-40B4-BE49-F238E27FC236}">
                <a16:creationId xmlns:a16="http://schemas.microsoft.com/office/drawing/2014/main" id="{981E4541-F953-41F2-AE3C-6C3437A829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7CD962-97AC-4201-8848-0C033E761F98}"/>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192136436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7C00-B1AD-4112-AB9F-5A6870875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532A0-A18A-4C4C-BBBA-5DE30F53B5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760955-80C3-4BDC-B875-A51E92B67E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2FDF3-2321-47B1-A604-1A50834ED67F}"/>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6" name="Footer Placeholder 5">
            <a:extLst>
              <a:ext uri="{FF2B5EF4-FFF2-40B4-BE49-F238E27FC236}">
                <a16:creationId xmlns:a16="http://schemas.microsoft.com/office/drawing/2014/main" id="{82F20E6A-614C-47E0-9940-1B8DF1298B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83D6F6-8493-41A4-A9E4-4B3BEB4EAD2E}"/>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19847939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EDDB-272C-4CE3-810E-71F0587CE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E8F6FA-3077-4BDC-92CB-5CAF416DA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CCA2C5-117E-4ADE-AE22-612A35EF5B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1E6B0-C861-45DD-8DDD-55D832CB1F9F}"/>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6" name="Footer Placeholder 5">
            <a:extLst>
              <a:ext uri="{FF2B5EF4-FFF2-40B4-BE49-F238E27FC236}">
                <a16:creationId xmlns:a16="http://schemas.microsoft.com/office/drawing/2014/main" id="{BFD2DEEA-270D-4AA5-B9ED-5DB471313C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B93A2-21A9-4A6F-B529-EE926A534603}"/>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193449194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30D6C-DE63-483A-839D-40D727D01F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3220AB-70F9-4025-BFB7-D93B129BE4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9B1A80-D272-40CB-BDBF-D0918B28B18D}"/>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5" name="Footer Placeholder 4">
            <a:extLst>
              <a:ext uri="{FF2B5EF4-FFF2-40B4-BE49-F238E27FC236}">
                <a16:creationId xmlns:a16="http://schemas.microsoft.com/office/drawing/2014/main" id="{8B8B3331-F834-492A-BE8E-573F63111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B358B-4958-4BD8-991F-B2AB70D637C0}"/>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225082466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3DFC3-E270-4E5F-AB0E-32EDA75EC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7FAF03-670E-4177-8404-995AB8460B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1B53D-22C3-455B-A288-D393CDDA9CEE}"/>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5" name="Footer Placeholder 4">
            <a:extLst>
              <a:ext uri="{FF2B5EF4-FFF2-40B4-BE49-F238E27FC236}">
                <a16:creationId xmlns:a16="http://schemas.microsoft.com/office/drawing/2014/main" id="{6FE32608-1409-4B8A-BCE3-8932A2838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E7B94-A029-4B95-B30F-6CADCA50AA09}"/>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352629918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33006F"/>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78553" y="5945854"/>
            <a:ext cx="1828800" cy="923544"/>
          </a:xfrm>
          <a:prstGeom prst="rect">
            <a:avLst/>
          </a:prstGeom>
        </p:spPr>
      </p:pic>
      <p:sp>
        <p:nvSpPr>
          <p:cNvPr id="6" name="Text Placeholder 5"/>
          <p:cNvSpPr>
            <a:spLocks noGrp="1"/>
          </p:cNvSpPr>
          <p:nvPr>
            <p:ph type="body" sz="quarter" idx="10" hasCustomPrompt="1"/>
          </p:nvPr>
        </p:nvSpPr>
        <p:spPr>
          <a:xfrm>
            <a:off x="895676" y="1332224"/>
            <a:ext cx="9296400" cy="2641756"/>
          </a:xfrm>
          <a:prstGeom prst="rect">
            <a:avLst/>
          </a:prstGeom>
        </p:spPr>
        <p:txBody>
          <a:bodyPr>
            <a:normAutofit/>
          </a:bodyPr>
          <a:lstStyle>
            <a:lvl1pPr marL="0" indent="0">
              <a:lnSpc>
                <a:spcPct val="100000"/>
              </a:lnSpc>
              <a:buNone/>
              <a:defRPr sz="5000" b="0" i="0" baseline="0">
                <a:solidFill>
                  <a:srgbClr val="E8D3A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15" name="Picture 14"/>
          <p:cNvPicPr>
            <a:picLocks noChangeAspect="1"/>
          </p:cNvPicPr>
          <p:nvPr userDrawn="1"/>
        </p:nvPicPr>
        <p:blipFill>
          <a:blip r:embed="rId3"/>
          <a:stretch>
            <a:fillRect/>
          </a:stretch>
        </p:blipFill>
        <p:spPr>
          <a:xfrm>
            <a:off x="1039284" y="3973980"/>
            <a:ext cx="2133600" cy="139700"/>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379" y="6186638"/>
            <a:ext cx="3531616" cy="502055"/>
          </a:xfrm>
          <a:prstGeom prst="rect">
            <a:avLst/>
          </a:prstGeom>
        </p:spPr>
      </p:pic>
    </p:spTree>
    <p:extLst>
      <p:ext uri="{BB962C8B-B14F-4D97-AF65-F5344CB8AC3E}">
        <p14:creationId xmlns:p14="http://schemas.microsoft.com/office/powerpoint/2010/main" val="2373491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895676" y="1332224"/>
            <a:ext cx="92964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3" name="Picture 2"/>
          <p:cNvPicPr>
            <a:picLocks noChangeAspect="1"/>
          </p:cNvPicPr>
          <p:nvPr userDrawn="1"/>
        </p:nvPicPr>
        <p:blipFill>
          <a:blip r:embed="rId2"/>
          <a:stretch>
            <a:fillRect/>
          </a:stretch>
        </p:blipFill>
        <p:spPr>
          <a:xfrm>
            <a:off x="1039284" y="3973980"/>
            <a:ext cx="2133600" cy="139700"/>
          </a:xfrm>
          <a:prstGeom prst="rect">
            <a:avLst/>
          </a:prstGeom>
        </p:spPr>
      </p:pic>
      <p:pic>
        <p:nvPicPr>
          <p:cNvPr id="4" name="Picture 3"/>
          <p:cNvPicPr>
            <a:picLocks noChangeAspect="1"/>
          </p:cNvPicPr>
          <p:nvPr userDrawn="1"/>
        </p:nvPicPr>
        <p:blipFill>
          <a:blip r:embed="rId3"/>
          <a:stretch>
            <a:fillRect/>
          </a:stretch>
        </p:blipFill>
        <p:spPr>
          <a:xfrm>
            <a:off x="9978553" y="5945854"/>
            <a:ext cx="1828800" cy="92710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9284" y="6157570"/>
            <a:ext cx="3263392" cy="463296"/>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4481-31F9-4317-8E3E-0D6DCD78A9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117EC9-B1D5-4DA5-9A6A-ABF7D9C568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822107-4208-465A-BAD9-D2566387C843}"/>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5" name="Footer Placeholder 4">
            <a:extLst>
              <a:ext uri="{FF2B5EF4-FFF2-40B4-BE49-F238E27FC236}">
                <a16:creationId xmlns:a16="http://schemas.microsoft.com/office/drawing/2014/main" id="{C64B146F-34BA-42D2-A9BC-6793D9249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63328-3A85-4F38-872B-97C02C84863D}"/>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335012218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74A8C-BAA3-4A63-81F3-A30E03FD6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450A9-7A9E-4D96-AF4D-B498BBC28B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719BE-307C-4891-A9D8-0BF9E9DCC999}"/>
              </a:ext>
            </a:extLst>
          </p:cNvPr>
          <p:cNvSpPr>
            <a:spLocks noGrp="1"/>
          </p:cNvSpPr>
          <p:nvPr>
            <p:ph type="dt" sz="half" idx="10"/>
          </p:nvPr>
        </p:nvSpPr>
        <p:spPr/>
        <p:txBody>
          <a:bodyPr/>
          <a:lstStyle/>
          <a:p>
            <a:fld id="{45F00578-4338-4D48-9D54-2268747CFE9B}" type="datetime1">
              <a:rPr lang="en-US" smtClean="0"/>
              <a:t>12/9/2019</a:t>
            </a:fld>
            <a:endParaRPr lang="en-US"/>
          </a:p>
        </p:txBody>
      </p:sp>
      <p:sp>
        <p:nvSpPr>
          <p:cNvPr id="5" name="Footer Placeholder 4">
            <a:extLst>
              <a:ext uri="{FF2B5EF4-FFF2-40B4-BE49-F238E27FC236}">
                <a16:creationId xmlns:a16="http://schemas.microsoft.com/office/drawing/2014/main" id="{A13CD3AD-E79E-45D3-B4F3-DDD01B460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04676-2031-41A5-AB3D-61CD097AE876}"/>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19494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C3BA-E1D7-4488-9A6F-0A1AD8A1EA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839E17-D6AB-43D3-ADF8-074259A4E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CEF166-887B-4E67-A652-40AD7FC9E38C}"/>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5" name="Footer Placeholder 4">
            <a:extLst>
              <a:ext uri="{FF2B5EF4-FFF2-40B4-BE49-F238E27FC236}">
                <a16:creationId xmlns:a16="http://schemas.microsoft.com/office/drawing/2014/main" id="{16434FB3-DF82-45FD-8526-161C80891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7D5B4-B314-455D-AC9A-6072E2AE526E}"/>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210769397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AC227-E0BC-4532-95D6-EBF07B7FD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6D2EFC-BCAE-445A-A6C0-F591054D7B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5ACC37-B9D1-46B5-9C01-7B3BA41740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365D31-26B9-412B-8780-F9A2D361EA11}"/>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6" name="Footer Placeholder 5">
            <a:extLst>
              <a:ext uri="{FF2B5EF4-FFF2-40B4-BE49-F238E27FC236}">
                <a16:creationId xmlns:a16="http://schemas.microsoft.com/office/drawing/2014/main" id="{7757BBBF-462A-4B87-8B2F-F7C81EEDCB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F2FD0F-7755-4CDC-BF57-AD0128DBF666}"/>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373364084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768F5-58B9-43D9-9B7D-028A2E9AE3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8E8966-0F92-459D-B1D0-B0148020B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DBD41B-9839-4A7B-BEEF-BD4EA7EB93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B91B02-E2C4-4826-883F-7C66EDA039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B32969-A031-46C8-B8FD-063288A0D8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BEDD-9752-4F53-803F-EDB8ADE7EEBA}"/>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8" name="Footer Placeholder 7">
            <a:extLst>
              <a:ext uri="{FF2B5EF4-FFF2-40B4-BE49-F238E27FC236}">
                <a16:creationId xmlns:a16="http://schemas.microsoft.com/office/drawing/2014/main" id="{67DFB277-5B6A-4781-ADF2-259100646A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775682-B3AD-4F05-9EA4-D413530D456F}"/>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23621845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019-4F9F-4E92-B7F6-FD961EB4A8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16FECB-4EAB-4AE7-B820-E31D40E7564C}"/>
              </a:ext>
            </a:extLst>
          </p:cNvPr>
          <p:cNvSpPr>
            <a:spLocks noGrp="1"/>
          </p:cNvSpPr>
          <p:nvPr>
            <p:ph type="dt" sz="half" idx="10"/>
          </p:nvPr>
        </p:nvSpPr>
        <p:spPr/>
        <p:txBody>
          <a:bodyPr/>
          <a:lstStyle/>
          <a:p>
            <a:fld id="{22EE4289-646F-874F-B534-EC0B8662B85D}" type="datetime1">
              <a:rPr lang="en-US" smtClean="0"/>
              <a:t>12/9/2019</a:t>
            </a:fld>
            <a:endParaRPr lang="en-US"/>
          </a:p>
        </p:txBody>
      </p:sp>
      <p:sp>
        <p:nvSpPr>
          <p:cNvPr id="4" name="Footer Placeholder 3">
            <a:extLst>
              <a:ext uri="{FF2B5EF4-FFF2-40B4-BE49-F238E27FC236}">
                <a16:creationId xmlns:a16="http://schemas.microsoft.com/office/drawing/2014/main" id="{97905073-4EF8-4F8B-ABC3-F326E878C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717488-2A4C-4D5F-A019-7932837AA3D3}"/>
              </a:ext>
            </a:extLst>
          </p:cNvPr>
          <p:cNvSpPr>
            <a:spLocks noGrp="1"/>
          </p:cNvSpPr>
          <p:nvPr>
            <p:ph type="sldNum" sz="quarter" idx="12"/>
          </p:nvPr>
        </p:nvSpPr>
        <p:spPr/>
        <p:txBody>
          <a:bodyPr/>
          <a:lstStyle/>
          <a:p>
            <a:fld id="{30718718-8C06-274A-8315-7AC6B84F28FC}" type="slidenum">
              <a:rPr lang="en-US" smtClean="0"/>
              <a:t>‹#›</a:t>
            </a:fld>
            <a:endParaRPr lang="en-US"/>
          </a:p>
        </p:txBody>
      </p:sp>
    </p:spTree>
    <p:extLst>
      <p:ext uri="{BB962C8B-B14F-4D97-AF65-F5344CB8AC3E}">
        <p14:creationId xmlns:p14="http://schemas.microsoft.com/office/powerpoint/2010/main" val="3201041648"/>
      </p:ext>
    </p:extLst>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73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256569-9254-4F97-9B6F-30FDDC55C1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B5017-4A66-4F97-AC52-28D2C1C6E3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8B261-65C3-45A4-9959-9ACF577BF1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AB81-302E-40B3-8D3D-81B0D3A29DCD}" type="datetimeFigureOut">
              <a:rPr lang="en-US" smtClean="0"/>
              <a:t>12/9/2019</a:t>
            </a:fld>
            <a:endParaRPr lang="en-US"/>
          </a:p>
        </p:txBody>
      </p:sp>
      <p:sp>
        <p:nvSpPr>
          <p:cNvPr id="5" name="Footer Placeholder 4">
            <a:extLst>
              <a:ext uri="{FF2B5EF4-FFF2-40B4-BE49-F238E27FC236}">
                <a16:creationId xmlns:a16="http://schemas.microsoft.com/office/drawing/2014/main" id="{B226C354-FEFF-4EC6-9B6B-03E0C499D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925C4A-FE5D-42B4-B400-ECF398CF7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3C3938-2507-4BE1-BEAF-E4D01EC351B3}" type="slidenum">
              <a:rPr lang="en-US" smtClean="0"/>
              <a:t>‹#›</a:t>
            </a:fld>
            <a:endParaRPr lang="en-US"/>
          </a:p>
        </p:txBody>
      </p:sp>
    </p:spTree>
    <p:extLst>
      <p:ext uri="{BB962C8B-B14F-4D97-AF65-F5344CB8AC3E}">
        <p14:creationId xmlns:p14="http://schemas.microsoft.com/office/powerpoint/2010/main" val="359265100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0.jpe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01828" y="1414914"/>
            <a:ext cx="8188344" cy="2360252"/>
          </a:xfrm>
        </p:spPr>
        <p:txBody>
          <a:bodyPr>
            <a:normAutofit/>
          </a:bodyPr>
          <a:lstStyle/>
          <a:p>
            <a:pPr algn="ctr"/>
            <a:r>
              <a:rPr lang="en-US" sz="4400" dirty="0"/>
              <a:t>Application of Data Science Method on Organic Photovoltaic Materials</a:t>
            </a:r>
          </a:p>
        </p:txBody>
      </p:sp>
      <p:sp>
        <p:nvSpPr>
          <p:cNvPr id="4" name="Text Placeholder 1">
            <a:extLst>
              <a:ext uri="{FF2B5EF4-FFF2-40B4-BE49-F238E27FC236}">
                <a16:creationId xmlns:a16="http://schemas.microsoft.com/office/drawing/2014/main" id="{6869F194-A4DA-4CFC-9B70-FD77AA4340EE}"/>
              </a:ext>
            </a:extLst>
          </p:cNvPr>
          <p:cNvSpPr txBox="1">
            <a:spLocks/>
          </p:cNvSpPr>
          <p:nvPr/>
        </p:nvSpPr>
        <p:spPr>
          <a:xfrm>
            <a:off x="979713" y="4332487"/>
            <a:ext cx="10983687" cy="1717836"/>
          </a:xfrm>
          <a:prstGeom prst="rect">
            <a:avLst/>
          </a:prstGeom>
        </p:spPr>
        <p:txBody>
          <a:bodyPr>
            <a:noAutofit/>
          </a:bodyPr>
          <a:lstStyle>
            <a:lvl1pPr marL="0" indent="0" algn="l" defTabSz="457200" rtl="0" eaLnBrk="1" latinLnBrk="0" hangingPunct="1">
              <a:lnSpc>
                <a:spcPct val="100000"/>
              </a:lnSpc>
              <a:spcBef>
                <a:spcPct val="20000"/>
              </a:spcBef>
              <a:buFont typeface="Arial"/>
              <a:buNone/>
              <a:defRPr sz="5000" b="0" i="0" kern="1200" baseline="0">
                <a:solidFill>
                  <a:srgbClr val="E8D3A2"/>
                </a:solidFill>
                <a:latin typeface="Encode Sans Normal Black"/>
                <a:ea typeface="+mn-ea"/>
                <a:cs typeface="Encode Sans Normal Black"/>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Jingtian Zhang’s Non-thesis Report</a:t>
            </a:r>
          </a:p>
          <a:p>
            <a:r>
              <a:rPr lang="en-US" sz="2400" dirty="0"/>
              <a:t>Committee members: Samson A. Jenekhe, Fumio Ohuchi</a:t>
            </a:r>
          </a:p>
          <a:p>
            <a:r>
              <a:rPr lang="en-US" sz="2400" dirty="0"/>
              <a:t>12/09/2019 </a:t>
            </a:r>
          </a:p>
        </p:txBody>
      </p:sp>
    </p:spTree>
    <p:extLst>
      <p:ext uri="{BB962C8B-B14F-4D97-AF65-F5344CB8AC3E}">
        <p14:creationId xmlns:p14="http://schemas.microsoft.com/office/powerpoint/2010/main" val="1913477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6520-7D0D-4233-BE19-BC35978C77DA}"/>
              </a:ext>
            </a:extLst>
          </p:cNvPr>
          <p:cNvSpPr>
            <a:spLocks noGrp="1"/>
          </p:cNvSpPr>
          <p:nvPr>
            <p:ph type="title"/>
          </p:nvPr>
        </p:nvSpPr>
        <p:spPr>
          <a:xfrm>
            <a:off x="0" y="4705"/>
            <a:ext cx="12192000" cy="762795"/>
          </a:xfrm>
        </p:spPr>
        <p:txBody>
          <a:bodyPr>
            <a:normAutofit/>
          </a:bodyPr>
          <a:lstStyle/>
          <a:p>
            <a:r>
              <a:rPr lang="en-US" sz="4000" b="1" dirty="0"/>
              <a:t>Method – Molecular Descriptors Extraction</a:t>
            </a:r>
          </a:p>
        </p:txBody>
      </p:sp>
      <p:sp>
        <p:nvSpPr>
          <p:cNvPr id="3" name="Content Placeholder 2">
            <a:extLst>
              <a:ext uri="{FF2B5EF4-FFF2-40B4-BE49-F238E27FC236}">
                <a16:creationId xmlns:a16="http://schemas.microsoft.com/office/drawing/2014/main" id="{0899A907-F850-415C-8173-5323DA49972A}"/>
              </a:ext>
            </a:extLst>
          </p:cNvPr>
          <p:cNvSpPr>
            <a:spLocks noGrp="1"/>
          </p:cNvSpPr>
          <p:nvPr>
            <p:ph idx="1"/>
          </p:nvPr>
        </p:nvSpPr>
        <p:spPr>
          <a:xfrm>
            <a:off x="2074263" y="767501"/>
            <a:ext cx="10048005" cy="1994750"/>
          </a:xfrm>
        </p:spPr>
        <p:txBody>
          <a:bodyPr>
            <a:normAutofit/>
          </a:bodyPr>
          <a:lstStyle/>
          <a:p>
            <a:pPr algn="just">
              <a:buFont typeface="Wingdings" panose="05000000000000000000" pitchFamily="2" charset="2"/>
              <a:buChar char="q"/>
            </a:pPr>
            <a:r>
              <a:rPr lang="en-US" sz="2400" dirty="0"/>
              <a:t>Mordred Molecular Descriptor Generator (MDG) is a Rdkit-based python package that extracts molecular descriptors from SMILES</a:t>
            </a:r>
          </a:p>
          <a:p>
            <a:pPr algn="just">
              <a:buFont typeface="Wingdings" panose="05000000000000000000" pitchFamily="2" charset="2"/>
              <a:buChar char="q"/>
            </a:pPr>
            <a:r>
              <a:rPr lang="en-US" sz="2400" dirty="0"/>
              <a:t>Can calculate up to 1825 molecular descriptors from SMILES</a:t>
            </a:r>
          </a:p>
          <a:p>
            <a:pPr algn="just">
              <a:buFont typeface="Wingdings" panose="05000000000000000000" pitchFamily="2" charset="2"/>
              <a:buChar char="q"/>
            </a:pPr>
            <a:r>
              <a:rPr lang="en-US" sz="2400" dirty="0"/>
              <a:t>Based on the study, we found several molecular descriptor can bring meaningful conclusions combining with our SOM results</a:t>
            </a:r>
          </a:p>
        </p:txBody>
      </p:sp>
      <p:pic>
        <p:nvPicPr>
          <p:cNvPr id="1028" name="Picture 4" descr="Logo">
            <a:extLst>
              <a:ext uri="{FF2B5EF4-FFF2-40B4-BE49-F238E27FC236}">
                <a16:creationId xmlns:a16="http://schemas.microsoft.com/office/drawing/2014/main" id="{D6FDB05F-2D26-41C1-8429-4E0F584EF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2" y="767500"/>
            <a:ext cx="1934799" cy="199475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F6A6A12-6A42-4A9B-80AC-58DCEA563ECD}"/>
              </a:ext>
            </a:extLst>
          </p:cNvPr>
          <p:cNvSpPr/>
          <p:nvPr/>
        </p:nvSpPr>
        <p:spPr>
          <a:xfrm>
            <a:off x="537681" y="3241746"/>
            <a:ext cx="2091219" cy="120015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SMILES, SMARTS, </a:t>
            </a:r>
          </a:p>
        </p:txBody>
      </p:sp>
      <p:sp>
        <p:nvSpPr>
          <p:cNvPr id="6" name="Right Brace 5">
            <a:extLst>
              <a:ext uri="{FF2B5EF4-FFF2-40B4-BE49-F238E27FC236}">
                <a16:creationId xmlns:a16="http://schemas.microsoft.com/office/drawing/2014/main" id="{42CEE6BB-380F-45FE-9E75-908D461CB0FD}"/>
              </a:ext>
            </a:extLst>
          </p:cNvPr>
          <p:cNvSpPr/>
          <p:nvPr/>
        </p:nvSpPr>
        <p:spPr>
          <a:xfrm>
            <a:off x="2962275" y="3724823"/>
            <a:ext cx="704850" cy="2365677"/>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C7E62D76-9082-44D2-AC91-452BB8546983}"/>
              </a:ext>
            </a:extLst>
          </p:cNvPr>
          <p:cNvSpPr/>
          <p:nvPr/>
        </p:nvSpPr>
        <p:spPr>
          <a:xfrm>
            <a:off x="537680" y="5388896"/>
            <a:ext cx="2091219" cy="120015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sdf, smi </a:t>
            </a:r>
          </a:p>
        </p:txBody>
      </p:sp>
      <p:sp>
        <p:nvSpPr>
          <p:cNvPr id="10" name="Rectangle 9">
            <a:extLst>
              <a:ext uri="{FF2B5EF4-FFF2-40B4-BE49-F238E27FC236}">
                <a16:creationId xmlns:a16="http://schemas.microsoft.com/office/drawing/2014/main" id="{177BFDD0-DEB2-4504-860F-CC869F2452AC}"/>
              </a:ext>
            </a:extLst>
          </p:cNvPr>
          <p:cNvSpPr/>
          <p:nvPr/>
        </p:nvSpPr>
        <p:spPr>
          <a:xfrm>
            <a:off x="4603359" y="4564760"/>
            <a:ext cx="3155442" cy="8300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Mordred Descriptor Generator (MDG)</a:t>
            </a:r>
          </a:p>
        </p:txBody>
      </p:sp>
      <p:sp>
        <p:nvSpPr>
          <p:cNvPr id="13" name="Arrow: Right 12">
            <a:extLst>
              <a:ext uri="{FF2B5EF4-FFF2-40B4-BE49-F238E27FC236}">
                <a16:creationId xmlns:a16="http://schemas.microsoft.com/office/drawing/2014/main" id="{AB66EBCA-5A1B-4B1B-8BD2-7AC5B4F57759}"/>
              </a:ext>
            </a:extLst>
          </p:cNvPr>
          <p:cNvSpPr/>
          <p:nvPr/>
        </p:nvSpPr>
        <p:spPr>
          <a:xfrm>
            <a:off x="4071982" y="46653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DB3D7E4-B9B7-4B52-A121-75707FE14F11}"/>
              </a:ext>
            </a:extLst>
          </p:cNvPr>
          <p:cNvSpPr/>
          <p:nvPr/>
        </p:nvSpPr>
        <p:spPr>
          <a:xfrm>
            <a:off x="7311770" y="47374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5C8F95-32DD-4F7F-85E1-622FF0CF3DB7}"/>
              </a:ext>
            </a:extLst>
          </p:cNvPr>
          <p:cNvSpPr/>
          <p:nvPr/>
        </p:nvSpPr>
        <p:spPr>
          <a:xfrm>
            <a:off x="8290178" y="4659091"/>
            <a:ext cx="2379110" cy="69761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Descriptor values</a:t>
            </a:r>
          </a:p>
        </p:txBody>
      </p:sp>
    </p:spTree>
    <p:extLst>
      <p:ext uri="{BB962C8B-B14F-4D97-AF65-F5344CB8AC3E}">
        <p14:creationId xmlns:p14="http://schemas.microsoft.com/office/powerpoint/2010/main" val="158783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9EDA6520-7D0D-4233-BE19-BC35978C77DA}"/>
              </a:ext>
            </a:extLst>
          </p:cNvPr>
          <p:cNvSpPr>
            <a:spLocks noGrp="1"/>
          </p:cNvSpPr>
          <p:nvPr>
            <p:ph type="title"/>
          </p:nvPr>
        </p:nvSpPr>
        <p:spPr>
          <a:xfrm>
            <a:off x="904877" y="2415322"/>
            <a:ext cx="3451730" cy="2399869"/>
          </a:xfrm>
        </p:spPr>
        <p:txBody>
          <a:bodyPr>
            <a:normAutofit/>
          </a:bodyPr>
          <a:lstStyle/>
          <a:p>
            <a:pPr algn="ctr"/>
            <a:r>
              <a:rPr lang="en-US" sz="4000" b="1">
                <a:solidFill>
                  <a:srgbClr val="FFFFFF"/>
                </a:solidFill>
              </a:rPr>
              <a:t>Method – Information Projection</a:t>
            </a:r>
          </a:p>
        </p:txBody>
      </p:sp>
      <p:sp>
        <p:nvSpPr>
          <p:cNvPr id="3" name="Content Placeholder 2">
            <a:extLst>
              <a:ext uri="{FF2B5EF4-FFF2-40B4-BE49-F238E27FC236}">
                <a16:creationId xmlns:a16="http://schemas.microsoft.com/office/drawing/2014/main" id="{0899A907-F850-415C-8173-5323DA49972A}"/>
              </a:ext>
            </a:extLst>
          </p:cNvPr>
          <p:cNvSpPr>
            <a:spLocks noGrp="1"/>
          </p:cNvSpPr>
          <p:nvPr>
            <p:ph idx="1"/>
          </p:nvPr>
        </p:nvSpPr>
        <p:spPr>
          <a:xfrm>
            <a:off x="5120640" y="804672"/>
            <a:ext cx="6281928" cy="5248656"/>
          </a:xfrm>
        </p:spPr>
        <p:txBody>
          <a:bodyPr anchor="ctr">
            <a:normAutofit/>
          </a:bodyPr>
          <a:lstStyle/>
          <a:p>
            <a:pPr marL="0" indent="0">
              <a:buNone/>
            </a:pPr>
            <a:r>
              <a:rPr lang="en-US" sz="1900"/>
              <a:t>Projecting property values of each material on the corresponding node on the map</a:t>
            </a:r>
          </a:p>
          <a:p>
            <a:pPr marL="0" indent="0">
              <a:buNone/>
            </a:pPr>
            <a:endParaRPr lang="en-US" sz="1900"/>
          </a:p>
          <a:p>
            <a:pPr lvl="1">
              <a:buFont typeface="Wingdings" panose="05000000000000000000" pitchFamily="2" charset="2"/>
              <a:buChar char="q"/>
            </a:pPr>
            <a:r>
              <a:rPr lang="en-US" sz="1900"/>
              <a:t>Numerical values are categorized and then projected on the cluster map for easier visualizations</a:t>
            </a:r>
          </a:p>
          <a:p>
            <a:pPr lvl="2"/>
            <a:r>
              <a:rPr lang="en-US" sz="1900"/>
              <a:t>Finding correlations between each descriptor and performance (PCE)</a:t>
            </a:r>
          </a:p>
          <a:p>
            <a:pPr lvl="2"/>
            <a:r>
              <a:rPr lang="en-US" sz="1900"/>
              <a:t>Target materials of interest by reading corresponding ID number (can printed on the point)</a:t>
            </a:r>
          </a:p>
          <a:p>
            <a:pPr lvl="2">
              <a:buFont typeface="Wingdings" panose="05000000000000000000" pitchFamily="2" charset="2"/>
              <a:buChar char="q"/>
            </a:pPr>
            <a:endParaRPr lang="en-US" sz="1900"/>
          </a:p>
          <a:p>
            <a:pPr lvl="1">
              <a:buFont typeface="Wingdings" panose="05000000000000000000" pitchFamily="2" charset="2"/>
              <a:buChar char="q"/>
            </a:pPr>
            <a:r>
              <a:rPr lang="en-US" sz="1900"/>
              <a:t>Molecular descriptors</a:t>
            </a:r>
          </a:p>
          <a:p>
            <a:pPr lvl="2"/>
            <a:r>
              <a:rPr lang="en-US" sz="1900"/>
              <a:t>Only statistically or physically dominant ones are projected</a:t>
            </a:r>
          </a:p>
          <a:p>
            <a:pPr lvl="2"/>
            <a:r>
              <a:rPr lang="en-US" sz="1900"/>
              <a:t>Constitutional descriptors</a:t>
            </a:r>
          </a:p>
          <a:p>
            <a:pPr lvl="2"/>
            <a:r>
              <a:rPr lang="en-US" sz="1900"/>
              <a:t>Topological descriptors</a:t>
            </a:r>
          </a:p>
          <a:p>
            <a:pPr lvl="3"/>
            <a:r>
              <a:rPr lang="en-US" sz="1900"/>
              <a:t>nF, nS, nN, etc.</a:t>
            </a:r>
          </a:p>
          <a:p>
            <a:pPr lvl="2"/>
            <a:endParaRPr lang="en-US" sz="1900"/>
          </a:p>
          <a:p>
            <a:pPr lvl="1"/>
            <a:endParaRPr lang="en-US" sz="1900"/>
          </a:p>
        </p:txBody>
      </p:sp>
    </p:spTree>
    <p:extLst>
      <p:ext uri="{BB962C8B-B14F-4D97-AF65-F5344CB8AC3E}">
        <p14:creationId xmlns:p14="http://schemas.microsoft.com/office/powerpoint/2010/main" val="1027200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27">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29">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1BF861-18BD-4C49-9130-9E622D33EF2F}"/>
              </a:ext>
            </a:extLst>
          </p:cNvPr>
          <p:cNvSpPr>
            <a:spLocks noGrp="1"/>
          </p:cNvSpPr>
          <p:nvPr>
            <p:ph type="title"/>
          </p:nvPr>
        </p:nvSpPr>
        <p:spPr>
          <a:xfrm>
            <a:off x="838200" y="253397"/>
            <a:ext cx="10515600" cy="1273233"/>
          </a:xfrm>
        </p:spPr>
        <p:txBody>
          <a:bodyPr>
            <a:normAutofit/>
          </a:bodyPr>
          <a:lstStyle/>
          <a:p>
            <a:r>
              <a:rPr lang="en-US" sz="4000" b="1" dirty="0"/>
              <a:t>Results and Discussion</a:t>
            </a:r>
          </a:p>
        </p:txBody>
      </p:sp>
      <p:sp>
        <p:nvSpPr>
          <p:cNvPr id="32" name="Rectangle 31">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1C497F6-8A1D-443D-92A2-36D890FC50D8}"/>
              </a:ext>
            </a:extLst>
          </p:cNvPr>
          <p:cNvSpPr>
            <a:spLocks noGrp="1"/>
          </p:cNvSpPr>
          <p:nvPr>
            <p:ph idx="1"/>
          </p:nvPr>
        </p:nvSpPr>
        <p:spPr>
          <a:xfrm>
            <a:off x="838200" y="2152999"/>
            <a:ext cx="10515600" cy="4019202"/>
          </a:xfrm>
        </p:spPr>
        <p:txBody>
          <a:bodyPr>
            <a:normAutofit/>
          </a:bodyPr>
          <a:lstStyle/>
          <a:p>
            <a:pPr marL="514350" indent="-514350">
              <a:buFont typeface="+mj-lt"/>
              <a:buAutoNum type="arabicPeriod"/>
            </a:pPr>
            <a:r>
              <a:rPr lang="en-US" dirty="0"/>
              <a:t>SOM Results and Visualizations</a:t>
            </a:r>
            <a:endParaRPr lang="en-US" sz="1800" dirty="0"/>
          </a:p>
          <a:p>
            <a:pPr marL="514350" indent="-514350">
              <a:buFont typeface="+mj-lt"/>
              <a:buAutoNum type="arabicPeriod"/>
            </a:pPr>
            <a:r>
              <a:rPr lang="en-US" dirty="0"/>
              <a:t>Case studies</a:t>
            </a:r>
          </a:p>
        </p:txBody>
      </p:sp>
      <p:sp>
        <p:nvSpPr>
          <p:cNvPr id="4" name="Slide Number Placeholder 3">
            <a:extLst>
              <a:ext uri="{FF2B5EF4-FFF2-40B4-BE49-F238E27FC236}">
                <a16:creationId xmlns:a16="http://schemas.microsoft.com/office/drawing/2014/main" id="{2CB4D501-D69D-4365-9537-A106A61BD226}"/>
              </a:ext>
            </a:extLst>
          </p:cNvPr>
          <p:cNvSpPr>
            <a:spLocks noGrp="1"/>
          </p:cNvSpPr>
          <p:nvPr>
            <p:ph type="sldNum" sz="quarter" idx="12"/>
          </p:nvPr>
        </p:nvSpPr>
        <p:spPr>
          <a:xfrm>
            <a:off x="8610600" y="6356350"/>
            <a:ext cx="2743200" cy="365125"/>
          </a:xfrm>
        </p:spPr>
        <p:txBody>
          <a:bodyPr>
            <a:normAutofit/>
          </a:bodyPr>
          <a:lstStyle/>
          <a:p>
            <a:pPr>
              <a:spcAft>
                <a:spcPts val="600"/>
              </a:spcAft>
            </a:pPr>
            <a:fld id="{30718718-8C06-274A-8315-7AC6B84F28FC}" type="slidenum">
              <a:rPr lang="en-US">
                <a:solidFill>
                  <a:schemeClr val="tx1">
                    <a:lumMod val="50000"/>
                    <a:lumOff val="50000"/>
                  </a:schemeClr>
                </a:solidFill>
              </a:rPr>
              <a:pPr>
                <a:spcAft>
                  <a:spcPts val="600"/>
                </a:spcAft>
              </a:pPr>
              <a:t>12</a:t>
            </a:fld>
            <a:endParaRPr lang="en-US">
              <a:solidFill>
                <a:schemeClr val="tx1">
                  <a:lumMod val="50000"/>
                  <a:lumOff val="50000"/>
                </a:schemeClr>
              </a:solidFill>
            </a:endParaRPr>
          </a:p>
        </p:txBody>
      </p:sp>
    </p:spTree>
    <p:extLst>
      <p:ext uri="{BB962C8B-B14F-4D97-AF65-F5344CB8AC3E}">
        <p14:creationId xmlns:p14="http://schemas.microsoft.com/office/powerpoint/2010/main" val="2887981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6520-7D0D-4233-BE19-BC35978C77DA}"/>
              </a:ext>
            </a:extLst>
          </p:cNvPr>
          <p:cNvSpPr>
            <a:spLocks noGrp="1"/>
          </p:cNvSpPr>
          <p:nvPr>
            <p:ph type="title"/>
          </p:nvPr>
        </p:nvSpPr>
        <p:spPr>
          <a:xfrm>
            <a:off x="0" y="471"/>
            <a:ext cx="12192000" cy="628297"/>
          </a:xfrm>
        </p:spPr>
        <p:txBody>
          <a:bodyPr>
            <a:noAutofit/>
          </a:bodyPr>
          <a:lstStyle/>
          <a:p>
            <a:r>
              <a:rPr lang="en-US" sz="4000" b="1" dirty="0"/>
              <a:t>Visualization</a:t>
            </a:r>
          </a:p>
        </p:txBody>
      </p:sp>
      <p:pic>
        <p:nvPicPr>
          <p:cNvPr id="5" name="Picture 5">
            <a:extLst>
              <a:ext uri="{FF2B5EF4-FFF2-40B4-BE49-F238E27FC236}">
                <a16:creationId xmlns:a16="http://schemas.microsoft.com/office/drawing/2014/main" id="{BC80FEB6-8D50-4BC5-8337-5976639975E3}"/>
              </a:ext>
            </a:extLst>
          </p:cNvPr>
          <p:cNvPicPr/>
          <p:nvPr/>
        </p:nvPicPr>
        <p:blipFill rotWithShape="1">
          <a:blip r:embed="rId3" cstate="print">
            <a:extLst>
              <a:ext uri="{28A0092B-C50C-407E-A947-70E740481C1C}">
                <a14:useLocalDpi xmlns:a14="http://schemas.microsoft.com/office/drawing/2010/main" val="0"/>
              </a:ext>
            </a:extLst>
          </a:blip>
          <a:srcRect l="10840" t="9842" r="8590" b="11267"/>
          <a:stretch/>
        </p:blipFill>
        <p:spPr bwMode="auto">
          <a:xfrm>
            <a:off x="15824" y="864169"/>
            <a:ext cx="2716649" cy="2485702"/>
          </a:xfrm>
          <a:prstGeom prst="rect">
            <a:avLst/>
          </a:prstGeom>
          <a:noFill/>
          <a:effectLst/>
          <a:extLst>
            <a:ext uri="{53640926-AAD7-44d8-BBD7-CCE9431645EC}">
              <a14:shadowObscured xmlns="" xmlns:a14="http://schemas.microsoft.com/office/drawing/2010/main"/>
            </a:ext>
          </a:extLst>
        </p:spPr>
      </p:pic>
      <p:pic>
        <p:nvPicPr>
          <p:cNvPr id="6" name="Picture 4">
            <a:extLst>
              <a:ext uri="{FF2B5EF4-FFF2-40B4-BE49-F238E27FC236}">
                <a16:creationId xmlns:a16="http://schemas.microsoft.com/office/drawing/2014/main" id="{5DE58BE8-FFEE-4C47-84D8-E35FF307F742}"/>
              </a:ext>
            </a:extLst>
          </p:cNvPr>
          <p:cNvPicPr/>
          <p:nvPr/>
        </p:nvPicPr>
        <p:blipFill rotWithShape="1">
          <a:blip r:embed="rId4">
            <a:extLst>
              <a:ext uri="{28A0092B-C50C-407E-A947-70E740481C1C}">
                <a14:useLocalDpi xmlns:a14="http://schemas.microsoft.com/office/drawing/2010/main" val="0"/>
              </a:ext>
            </a:extLst>
          </a:blip>
          <a:srcRect l="12102" t="10986" r="10087" b="11202"/>
          <a:stretch/>
        </p:blipFill>
        <p:spPr bwMode="auto">
          <a:xfrm>
            <a:off x="38343" y="3919200"/>
            <a:ext cx="2678306" cy="2457755"/>
          </a:xfrm>
          <a:prstGeom prst="rect">
            <a:avLst/>
          </a:prstGeom>
          <a:noFill/>
          <a:effectLst/>
          <a:extLst>
            <a:ext uri="{53640926-AAD7-44d8-BBD7-CCE9431645EC}">
              <a14:shadowObscured xmlns="" xmlns:a14="http://schemas.microsoft.com/office/drawing/2010/main"/>
            </a:ext>
          </a:extLst>
        </p:spPr>
      </p:pic>
      <p:sp>
        <p:nvSpPr>
          <p:cNvPr id="8" name="TextBox 7">
            <a:extLst>
              <a:ext uri="{FF2B5EF4-FFF2-40B4-BE49-F238E27FC236}">
                <a16:creationId xmlns:a16="http://schemas.microsoft.com/office/drawing/2014/main" id="{C7CC4665-ED5B-40F9-89C8-17DE3BA12C5C}"/>
              </a:ext>
            </a:extLst>
          </p:cNvPr>
          <p:cNvSpPr txBox="1"/>
          <p:nvPr/>
        </p:nvSpPr>
        <p:spPr>
          <a:xfrm>
            <a:off x="-287656" y="3595358"/>
            <a:ext cx="3369857" cy="400110"/>
          </a:xfrm>
          <a:prstGeom prst="rect">
            <a:avLst/>
          </a:prstGeom>
          <a:noFill/>
        </p:spPr>
        <p:txBody>
          <a:bodyPr wrap="square" rtlCol="0">
            <a:spAutoFit/>
          </a:bodyPr>
          <a:lstStyle/>
          <a:p>
            <a:pPr algn="ctr"/>
            <a:r>
              <a:rPr lang="en-US" sz="2000" b="1" dirty="0"/>
              <a:t>U-matrix map</a:t>
            </a:r>
          </a:p>
        </p:txBody>
      </p:sp>
      <p:sp>
        <p:nvSpPr>
          <p:cNvPr id="9" name="TextBox 8">
            <a:extLst>
              <a:ext uri="{FF2B5EF4-FFF2-40B4-BE49-F238E27FC236}">
                <a16:creationId xmlns:a16="http://schemas.microsoft.com/office/drawing/2014/main" id="{2A09E220-0C45-445F-99B1-08F78DDF6A27}"/>
              </a:ext>
            </a:extLst>
          </p:cNvPr>
          <p:cNvSpPr txBox="1"/>
          <p:nvPr/>
        </p:nvSpPr>
        <p:spPr>
          <a:xfrm>
            <a:off x="-370740" y="525040"/>
            <a:ext cx="3369857" cy="400110"/>
          </a:xfrm>
          <a:prstGeom prst="rect">
            <a:avLst/>
          </a:prstGeom>
          <a:noFill/>
        </p:spPr>
        <p:txBody>
          <a:bodyPr wrap="square" rtlCol="0">
            <a:spAutoFit/>
          </a:bodyPr>
          <a:lstStyle/>
          <a:p>
            <a:pPr algn="ctr"/>
            <a:r>
              <a:rPr lang="en-US" sz="2000" b="1" dirty="0"/>
              <a:t>Cluster map</a:t>
            </a:r>
          </a:p>
        </p:txBody>
      </p:sp>
      <p:sp>
        <p:nvSpPr>
          <p:cNvPr id="10" name="TextBox 9">
            <a:extLst>
              <a:ext uri="{FF2B5EF4-FFF2-40B4-BE49-F238E27FC236}">
                <a16:creationId xmlns:a16="http://schemas.microsoft.com/office/drawing/2014/main" id="{863C23F2-BA8F-4F82-9FAA-4B45C430C21A}"/>
              </a:ext>
            </a:extLst>
          </p:cNvPr>
          <p:cNvSpPr txBox="1"/>
          <p:nvPr/>
        </p:nvSpPr>
        <p:spPr>
          <a:xfrm>
            <a:off x="5302728" y="290228"/>
            <a:ext cx="4194691" cy="400110"/>
          </a:xfrm>
          <a:prstGeom prst="rect">
            <a:avLst/>
          </a:prstGeom>
          <a:noFill/>
        </p:spPr>
        <p:txBody>
          <a:bodyPr wrap="square" rtlCol="0">
            <a:spAutoFit/>
          </a:bodyPr>
          <a:lstStyle/>
          <a:p>
            <a:pPr algn="ctr"/>
            <a:r>
              <a:rPr lang="en-US" sz="2000" b="1" dirty="0"/>
              <a:t>Heatmaps of the design matrix</a:t>
            </a:r>
          </a:p>
        </p:txBody>
      </p:sp>
      <p:sp>
        <p:nvSpPr>
          <p:cNvPr id="3" name="Rectangle 2"/>
          <p:cNvSpPr/>
          <p:nvPr/>
        </p:nvSpPr>
        <p:spPr>
          <a:xfrm>
            <a:off x="23736" y="577640"/>
            <a:ext cx="2725928" cy="5990055"/>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18974" y="314620"/>
            <a:ext cx="9291426" cy="6253076"/>
          </a:xfrm>
          <a:prstGeom prst="rect">
            <a:avLst/>
          </a:prstGeom>
          <a:noFill/>
          <a:ln w="38100" cmpd="sng">
            <a:solidFill>
              <a:srgbClr val="FF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Content Placeholder 13" descr="A screenshot of a cell phone&#10;&#10;Description automatically generated">
            <a:extLst>
              <a:ext uri="{FF2B5EF4-FFF2-40B4-BE49-F238E27FC236}">
                <a16:creationId xmlns:a16="http://schemas.microsoft.com/office/drawing/2014/main" id="{0F856571-373D-4163-8353-E5B32B5FE6E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00680" y="725095"/>
            <a:ext cx="8317620" cy="5818285"/>
          </a:xfrm>
        </p:spPr>
      </p:pic>
      <p:sp>
        <p:nvSpPr>
          <p:cNvPr id="15" name="Content Placeholder 26">
            <a:extLst>
              <a:ext uri="{FF2B5EF4-FFF2-40B4-BE49-F238E27FC236}">
                <a16:creationId xmlns:a16="http://schemas.microsoft.com/office/drawing/2014/main" id="{5A6A8AE8-8FA0-4094-95BF-991BA028C221}"/>
              </a:ext>
            </a:extLst>
          </p:cNvPr>
          <p:cNvSpPr txBox="1">
            <a:spLocks/>
          </p:cNvSpPr>
          <p:nvPr/>
        </p:nvSpPr>
        <p:spPr>
          <a:xfrm>
            <a:off x="8732520" y="3595358"/>
            <a:ext cx="3367486" cy="2948022"/>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t>SOM provides strong visualization tool, including a cluster map, a U-matrix map, multiple heatmaps and others</a:t>
            </a:r>
          </a:p>
          <a:p>
            <a:pPr algn="just"/>
            <a:r>
              <a:rPr lang="en-US" sz="1800" b="1" dirty="0"/>
              <a:t>Optimization</a:t>
            </a:r>
          </a:p>
          <a:p>
            <a:pPr lvl="1" algn="just">
              <a:buFont typeface="Wingdings" panose="05000000000000000000" pitchFamily="2" charset="2"/>
              <a:buChar char="q"/>
            </a:pPr>
            <a:r>
              <a:rPr lang="en-US" sz="1800" dirty="0"/>
              <a:t>Map size of 80 x 80 </a:t>
            </a:r>
            <a:r>
              <a:rPr lang="en-US" sz="1800" dirty="0">
                <a:sym typeface="Wingdings" panose="05000000000000000000" pitchFamily="2" charset="2"/>
              </a:rPr>
              <a:t> each node match no more than one data point</a:t>
            </a:r>
            <a:endParaRPr lang="en-US" sz="1800" dirty="0"/>
          </a:p>
          <a:p>
            <a:pPr lvl="1" algn="just">
              <a:buFont typeface="Wingdings" panose="05000000000000000000" pitchFamily="2" charset="2"/>
              <a:buChar char="q"/>
            </a:pPr>
            <a:r>
              <a:rPr lang="en-US" sz="1800" dirty="0"/>
              <a:t>Minimization of both topographic error and quantization error</a:t>
            </a:r>
          </a:p>
        </p:txBody>
      </p:sp>
    </p:spTree>
    <p:extLst>
      <p:ext uri="{BB962C8B-B14F-4D97-AF65-F5344CB8AC3E}">
        <p14:creationId xmlns:p14="http://schemas.microsoft.com/office/powerpoint/2010/main" val="993692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6520-7D0D-4233-BE19-BC35978C77DA}"/>
              </a:ext>
            </a:extLst>
          </p:cNvPr>
          <p:cNvSpPr>
            <a:spLocks noGrp="1"/>
          </p:cNvSpPr>
          <p:nvPr>
            <p:ph type="title"/>
          </p:nvPr>
        </p:nvSpPr>
        <p:spPr>
          <a:xfrm>
            <a:off x="838199" y="170120"/>
            <a:ext cx="6157469" cy="1344168"/>
          </a:xfrm>
        </p:spPr>
        <p:txBody>
          <a:bodyPr vert="horz" lIns="91440" tIns="45720" rIns="91440" bIns="45720" rtlCol="0" anchor="ctr">
            <a:normAutofit/>
          </a:bodyPr>
          <a:lstStyle/>
          <a:p>
            <a:r>
              <a:rPr lang="en-US" sz="4000" b="1" dirty="0"/>
              <a:t>PCE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2E183A-2FCA-4962-8FD9-49A5F0A105E7}"/>
                  </a:ext>
                </a:extLst>
              </p:cNvPr>
              <p:cNvSpPr txBox="1"/>
              <p:nvPr/>
            </p:nvSpPr>
            <p:spPr>
              <a:xfrm>
                <a:off x="838200" y="1690577"/>
                <a:ext cx="6208776" cy="4527343"/>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1900" dirty="0"/>
                  <a:t>Calculated PCE heat map matches well to that of real PCE</a:t>
                </a:r>
              </a:p>
              <a:p>
                <a:pPr marL="342900" indent="-228600">
                  <a:lnSpc>
                    <a:spcPct val="90000"/>
                  </a:lnSpc>
                  <a:spcAft>
                    <a:spcPts val="600"/>
                  </a:spcAft>
                  <a:buFont typeface="Arial" panose="020B0604020202020204" pitchFamily="34" charset="0"/>
                  <a:buChar char="•"/>
                </a:pPr>
                <a:endParaRPr lang="en-US" sz="1900" dirty="0"/>
              </a:p>
              <a:p>
                <a:pPr lvl="1" indent="-228600">
                  <a:lnSpc>
                    <a:spcPct val="90000"/>
                  </a:lnSpc>
                  <a:spcAft>
                    <a:spcPts val="600"/>
                  </a:spcAft>
                  <a:buFont typeface="Arial" panose="020B0604020202020204" pitchFamily="34" charset="0"/>
                  <a:buChar char="•"/>
                </a:pPr>
                <a14:m>
                  <m:oMath xmlns:m="http://schemas.openxmlformats.org/officeDocument/2006/math">
                    <m:r>
                      <a:rPr lang="en-US" sz="1900" b="0" i="1">
                        <a:latin typeface="Cambria Math" panose="02040503050406030204" pitchFamily="18" charset="0"/>
                      </a:rPr>
                      <m:t>𝑃𝐶𝐸</m:t>
                    </m:r>
                    <m:r>
                      <a:rPr lang="en-US" sz="1900" b="0" i="1">
                        <a:latin typeface="Cambria Math" panose="02040503050406030204" pitchFamily="18" charset="0"/>
                      </a:rPr>
                      <m:t>=</m:t>
                    </m:r>
                    <m:f>
                      <m:fPr>
                        <m:ctrlPr>
                          <a:rPr lang="en-US" sz="1900" b="0" i="1">
                            <a:latin typeface="Cambria Math" panose="02040503050406030204" pitchFamily="18" charset="0"/>
                          </a:rPr>
                        </m:ctrlPr>
                      </m:fPr>
                      <m:num>
                        <m:sSub>
                          <m:sSubPr>
                            <m:ctrlPr>
                              <a:rPr lang="en-US" sz="1900" i="1">
                                <a:latin typeface="Cambria Math" panose="02040503050406030204" pitchFamily="18" charset="0"/>
                              </a:rPr>
                            </m:ctrlPr>
                          </m:sSubPr>
                          <m:e>
                            <m:r>
                              <a:rPr lang="en-US" sz="1900" i="1">
                                <a:latin typeface="Cambria Math" panose="02040503050406030204" pitchFamily="18" charset="0"/>
                              </a:rPr>
                              <m:t>𝐽</m:t>
                            </m:r>
                          </m:e>
                          <m:sub>
                            <m:r>
                              <a:rPr lang="en-US" sz="1900" i="1">
                                <a:latin typeface="Cambria Math" panose="02040503050406030204" pitchFamily="18" charset="0"/>
                              </a:rPr>
                              <m:t>𝑠𝑐</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𝑉</m:t>
                            </m:r>
                          </m:e>
                          <m:sub>
                            <m:r>
                              <a:rPr lang="en-US" sz="1900" i="1">
                                <a:latin typeface="Cambria Math" panose="02040503050406030204" pitchFamily="18" charset="0"/>
                              </a:rPr>
                              <m:t>𝑜𝑐</m:t>
                            </m:r>
                          </m:sub>
                        </m:sSub>
                        <m:r>
                          <a:rPr lang="en-US" sz="1900" i="1">
                            <a:latin typeface="Cambria Math" panose="02040503050406030204" pitchFamily="18" charset="0"/>
                          </a:rPr>
                          <m:t>∗</m:t>
                        </m:r>
                        <m:r>
                          <a:rPr lang="en-US" sz="1900" i="1">
                            <a:latin typeface="Cambria Math" panose="02040503050406030204" pitchFamily="18" charset="0"/>
                          </a:rPr>
                          <m:t>𝐹𝐹</m:t>
                        </m:r>
                      </m:num>
                      <m:den>
                        <m:sSub>
                          <m:sSubPr>
                            <m:ctrlPr>
                              <a:rPr lang="en-US" sz="1900" b="0" i="1">
                                <a:latin typeface="Cambria Math" panose="02040503050406030204" pitchFamily="18" charset="0"/>
                              </a:rPr>
                            </m:ctrlPr>
                          </m:sSubPr>
                          <m:e>
                            <m:r>
                              <a:rPr lang="en-US" sz="1900" b="0" i="1">
                                <a:latin typeface="Cambria Math" panose="02040503050406030204" pitchFamily="18" charset="0"/>
                              </a:rPr>
                              <m:t>𝑃</m:t>
                            </m:r>
                          </m:e>
                          <m:sub>
                            <m:r>
                              <a:rPr lang="en-US" sz="1900" b="0" i="1">
                                <a:latin typeface="Cambria Math" panose="02040503050406030204" pitchFamily="18" charset="0"/>
                              </a:rPr>
                              <m:t>𝑖𝑛</m:t>
                            </m:r>
                          </m:sub>
                        </m:sSub>
                      </m:den>
                    </m:f>
                  </m:oMath>
                </a14:m>
                <a:endParaRPr lang="en-US" sz="1900" dirty="0"/>
              </a:p>
              <a:p>
                <a:pPr marL="342900" indent="-228600">
                  <a:lnSpc>
                    <a:spcPct val="90000"/>
                  </a:lnSpc>
                  <a:spcAft>
                    <a:spcPts val="600"/>
                  </a:spcAft>
                  <a:buFont typeface="Arial" panose="020B0604020202020204" pitchFamily="34" charset="0"/>
                  <a:buChar char="•"/>
                </a:pPr>
                <a:endParaRPr lang="en-US" sz="1900" dirty="0"/>
              </a:p>
              <a:p>
                <a:pPr marL="342900" indent="-228600">
                  <a:lnSpc>
                    <a:spcPct val="90000"/>
                  </a:lnSpc>
                  <a:spcAft>
                    <a:spcPts val="600"/>
                  </a:spcAft>
                  <a:buFont typeface="Arial" panose="020B0604020202020204" pitchFamily="34" charset="0"/>
                  <a:buChar char="•"/>
                </a:pPr>
                <a:r>
                  <a:rPr lang="en-US" sz="1900" dirty="0"/>
                  <a:t>High PCE materials tend to have fluorine atoms</a:t>
                </a:r>
              </a:p>
              <a:p>
                <a:pPr marL="342900" indent="-228600">
                  <a:lnSpc>
                    <a:spcPct val="90000"/>
                  </a:lnSpc>
                  <a:spcAft>
                    <a:spcPts val="600"/>
                  </a:spcAft>
                  <a:buFont typeface="Arial" panose="020B0604020202020204" pitchFamily="34" charset="0"/>
                  <a:buChar char="•"/>
                </a:pPr>
                <a:endParaRPr lang="en-US" sz="1900" dirty="0"/>
              </a:p>
              <a:p>
                <a:pPr marL="342900" indent="-228600">
                  <a:lnSpc>
                    <a:spcPct val="90000"/>
                  </a:lnSpc>
                  <a:spcAft>
                    <a:spcPts val="600"/>
                  </a:spcAft>
                  <a:buFont typeface="Arial" panose="020B0604020202020204" pitchFamily="34" charset="0"/>
                  <a:buChar char="•"/>
                </a:pPr>
                <a:r>
                  <a:rPr lang="en-US" sz="1900" dirty="0"/>
                  <a:t>High photon energy loss lowers performance, while low energy loss doesn’t necessarily indicate high PCE</a:t>
                </a:r>
              </a:p>
              <a:p>
                <a:pPr marL="342900" indent="-228600">
                  <a:lnSpc>
                    <a:spcPct val="90000"/>
                  </a:lnSpc>
                  <a:spcAft>
                    <a:spcPts val="600"/>
                  </a:spcAft>
                  <a:buFont typeface="Arial" panose="020B0604020202020204" pitchFamily="34" charset="0"/>
                  <a:buChar char="•"/>
                </a:pPr>
                <a:endParaRPr lang="en-US" sz="1900" dirty="0"/>
              </a:p>
              <a:p>
                <a:pPr marL="342900" indent="-228600">
                  <a:lnSpc>
                    <a:spcPct val="90000"/>
                  </a:lnSpc>
                  <a:spcAft>
                    <a:spcPts val="600"/>
                  </a:spcAft>
                  <a:buFont typeface="Arial" panose="020B0604020202020204" pitchFamily="34" charset="0"/>
                  <a:buChar char="•"/>
                </a:pPr>
                <a:r>
                  <a:rPr lang="en-US" sz="1900" dirty="0"/>
                  <a:t>Outlier analysis can be done on regions of interest and extract molecules from them</a:t>
                </a:r>
              </a:p>
              <a:p>
                <a:pPr marL="342900"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endParaRPr lang="en-US" sz="1900" dirty="0"/>
              </a:p>
            </p:txBody>
          </p:sp>
        </mc:Choice>
        <mc:Fallback xmlns="">
          <p:sp>
            <p:nvSpPr>
              <p:cNvPr id="8" name="TextBox 7">
                <a:extLst>
                  <a:ext uri="{FF2B5EF4-FFF2-40B4-BE49-F238E27FC236}">
                    <a16:creationId xmlns:a16="http://schemas.microsoft.com/office/drawing/2014/main" id="{C92E183A-2FCA-4962-8FD9-49A5F0A105E7}"/>
                  </a:ext>
                </a:extLst>
              </p:cNvPr>
              <p:cNvSpPr txBox="1">
                <a:spLocks noRot="1" noChangeAspect="1" noMove="1" noResize="1" noEditPoints="1" noAdjustHandles="1" noChangeArrowheads="1" noChangeShapeType="1" noTextEdit="1"/>
              </p:cNvSpPr>
              <p:nvPr/>
            </p:nvSpPr>
            <p:spPr>
              <a:xfrm>
                <a:off x="838200" y="1690577"/>
                <a:ext cx="6208776" cy="4527343"/>
              </a:xfrm>
              <a:prstGeom prst="rect">
                <a:avLst/>
              </a:prstGeom>
              <a:blipFill>
                <a:blip r:embed="rId2"/>
                <a:stretch>
                  <a:fillRect t="-1346"/>
                </a:stretch>
              </a:blipFill>
            </p:spPr>
            <p:txBody>
              <a:bodyPr/>
              <a:lstStyle/>
              <a:p>
                <a:r>
                  <a:rPr lang="en-US">
                    <a:noFill/>
                  </a:rPr>
                  <a:t> </a:t>
                </a:r>
              </a:p>
            </p:txBody>
          </p:sp>
        </mc:Fallback>
      </mc:AlternateContent>
      <p:pic>
        <p:nvPicPr>
          <p:cNvPr id="11" name="Picture 10" descr="A close up of a logo&#10;&#10;Description automatically generated">
            <a:extLst>
              <a:ext uri="{FF2B5EF4-FFF2-40B4-BE49-F238E27FC236}">
                <a16:creationId xmlns:a16="http://schemas.microsoft.com/office/drawing/2014/main" id="{0616B644-9BAD-43DF-8C21-332A2ED3D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976" y="2043462"/>
            <a:ext cx="4235998" cy="2786354"/>
          </a:xfrm>
          <a:prstGeom prst="rect">
            <a:avLst/>
          </a:prstGeom>
        </p:spPr>
      </p:pic>
      <p:sp>
        <p:nvSpPr>
          <p:cNvPr id="21" name="Rectangle 20">
            <a:extLst>
              <a:ext uri="{FF2B5EF4-FFF2-40B4-BE49-F238E27FC236}">
                <a16:creationId xmlns:a16="http://schemas.microsoft.com/office/drawing/2014/main" id="{97632A2E-287F-4927-9DFE-A6094DC04ED5}"/>
              </a:ext>
            </a:extLst>
          </p:cNvPr>
          <p:cNvSpPr/>
          <p:nvPr/>
        </p:nvSpPr>
        <p:spPr>
          <a:xfrm>
            <a:off x="10121128" y="2023356"/>
            <a:ext cx="1181181" cy="11704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216686-5D22-4843-8B0C-2DA1429AD340}"/>
              </a:ext>
            </a:extLst>
          </p:cNvPr>
          <p:cNvSpPr/>
          <p:nvPr/>
        </p:nvSpPr>
        <p:spPr>
          <a:xfrm>
            <a:off x="10121128" y="4263636"/>
            <a:ext cx="1181181" cy="57549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7227E3-92F8-4FE9-9FF4-3D9809A0CEAF}"/>
              </a:ext>
            </a:extLst>
          </p:cNvPr>
          <p:cNvSpPr/>
          <p:nvPr/>
        </p:nvSpPr>
        <p:spPr>
          <a:xfrm>
            <a:off x="10119685" y="3230436"/>
            <a:ext cx="1181181" cy="9754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EF95D89-EF5F-4FD8-BF52-8BCD16FE7C00}"/>
              </a:ext>
            </a:extLst>
          </p:cNvPr>
          <p:cNvSpPr txBox="1"/>
          <p:nvPr/>
        </p:nvSpPr>
        <p:spPr>
          <a:xfrm>
            <a:off x="11380701" y="2297676"/>
            <a:ext cx="791731" cy="369332"/>
          </a:xfrm>
          <a:prstGeom prst="rect">
            <a:avLst/>
          </a:prstGeom>
          <a:noFill/>
        </p:spPr>
        <p:txBody>
          <a:bodyPr wrap="square" rtlCol="0">
            <a:spAutoFit/>
          </a:bodyPr>
          <a:lstStyle/>
          <a:p>
            <a:pPr algn="ctr">
              <a:spcAft>
                <a:spcPts val="600"/>
              </a:spcAft>
            </a:pPr>
            <a:r>
              <a:rPr lang="en-US"/>
              <a:t>High</a:t>
            </a:r>
          </a:p>
        </p:txBody>
      </p:sp>
      <p:sp>
        <p:nvSpPr>
          <p:cNvPr id="25" name="TextBox 24">
            <a:extLst>
              <a:ext uri="{FF2B5EF4-FFF2-40B4-BE49-F238E27FC236}">
                <a16:creationId xmlns:a16="http://schemas.microsoft.com/office/drawing/2014/main" id="{FAFD80EC-3447-400D-B068-8348CF721EBD}"/>
              </a:ext>
            </a:extLst>
          </p:cNvPr>
          <p:cNvSpPr txBox="1"/>
          <p:nvPr/>
        </p:nvSpPr>
        <p:spPr>
          <a:xfrm>
            <a:off x="11282974" y="3435152"/>
            <a:ext cx="987183" cy="369332"/>
          </a:xfrm>
          <a:prstGeom prst="rect">
            <a:avLst/>
          </a:prstGeom>
          <a:noFill/>
        </p:spPr>
        <p:txBody>
          <a:bodyPr wrap="square" rtlCol="0">
            <a:spAutoFit/>
          </a:bodyPr>
          <a:lstStyle/>
          <a:p>
            <a:pPr algn="ctr">
              <a:spcAft>
                <a:spcPts val="600"/>
              </a:spcAft>
            </a:pPr>
            <a:r>
              <a:rPr lang="en-US"/>
              <a:t>Medium</a:t>
            </a:r>
          </a:p>
        </p:txBody>
      </p:sp>
      <p:sp>
        <p:nvSpPr>
          <p:cNvPr id="26" name="TextBox 25">
            <a:extLst>
              <a:ext uri="{FF2B5EF4-FFF2-40B4-BE49-F238E27FC236}">
                <a16:creationId xmlns:a16="http://schemas.microsoft.com/office/drawing/2014/main" id="{5C6487E1-2488-4DB0-96B8-5E06C417661B}"/>
              </a:ext>
            </a:extLst>
          </p:cNvPr>
          <p:cNvSpPr txBox="1"/>
          <p:nvPr/>
        </p:nvSpPr>
        <p:spPr>
          <a:xfrm>
            <a:off x="11411275" y="4366719"/>
            <a:ext cx="791731" cy="369332"/>
          </a:xfrm>
          <a:prstGeom prst="rect">
            <a:avLst/>
          </a:prstGeom>
          <a:noFill/>
        </p:spPr>
        <p:txBody>
          <a:bodyPr wrap="square" rtlCol="0">
            <a:spAutoFit/>
          </a:bodyPr>
          <a:lstStyle/>
          <a:p>
            <a:pPr algn="ctr">
              <a:spcAft>
                <a:spcPts val="600"/>
              </a:spcAft>
            </a:pPr>
            <a:r>
              <a:rPr lang="en-US"/>
              <a:t>Low</a:t>
            </a:r>
          </a:p>
        </p:txBody>
      </p:sp>
      <p:sp>
        <p:nvSpPr>
          <p:cNvPr id="18" name="TextBox 17">
            <a:extLst>
              <a:ext uri="{FF2B5EF4-FFF2-40B4-BE49-F238E27FC236}">
                <a16:creationId xmlns:a16="http://schemas.microsoft.com/office/drawing/2014/main" id="{92AE555B-EC0D-4739-B15C-F05A787C9A2A}"/>
              </a:ext>
            </a:extLst>
          </p:cNvPr>
          <p:cNvSpPr txBox="1"/>
          <p:nvPr/>
        </p:nvSpPr>
        <p:spPr>
          <a:xfrm>
            <a:off x="6676456" y="4845277"/>
            <a:ext cx="4273458" cy="322146"/>
          </a:xfrm>
          <a:prstGeom prst="rect">
            <a:avLst/>
          </a:prstGeom>
          <a:noFill/>
        </p:spPr>
        <p:txBody>
          <a:bodyPr wrap="square" rtlCol="0">
            <a:normAutofit/>
          </a:bodyPr>
          <a:lstStyle/>
          <a:p>
            <a:pPr algn="ctr">
              <a:lnSpc>
                <a:spcPct val="90000"/>
              </a:lnSpc>
              <a:spcAft>
                <a:spcPts val="600"/>
              </a:spcAft>
            </a:pPr>
            <a:r>
              <a:rPr lang="en-US" sz="1500" dirty="0"/>
              <a:t>Projection of real PCE on the cluster map</a:t>
            </a:r>
          </a:p>
        </p:txBody>
      </p:sp>
    </p:spTree>
    <p:extLst>
      <p:ext uri="{BB962C8B-B14F-4D97-AF65-F5344CB8AC3E}">
        <p14:creationId xmlns:p14="http://schemas.microsoft.com/office/powerpoint/2010/main" val="3546243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E49106B-F412-4346-B906-702A152687F7}"/>
                  </a:ext>
                </a:extLst>
              </p:cNvPr>
              <p:cNvSpPr/>
              <p:nvPr/>
            </p:nvSpPr>
            <p:spPr>
              <a:xfrm>
                <a:off x="25733" y="2428569"/>
                <a:ext cx="4967405" cy="4546886"/>
              </a:xfrm>
              <a:prstGeom prst="rect">
                <a:avLst/>
              </a:prstGeom>
            </p:spPr>
            <p:txBody>
              <a:bodyPr wrap="square">
                <a:spAutoFit/>
              </a:bodyPr>
              <a:lstStyle/>
              <a:p>
                <a:pPr marL="342900" indent="-342900" algn="just">
                  <a:buFont typeface="Wingdings" panose="05000000000000000000" pitchFamily="2" charset="2"/>
                  <a:buChar char="v"/>
                </a:pPr>
                <a:r>
                  <a:rPr lang="en-US" altLang="zh-CN" dirty="0">
                    <a:latin typeface="Calibri   "/>
                    <a:cs typeface="Times New Roman" panose="02020603050405020304" pitchFamily="18" charset="0"/>
                  </a:rPr>
                  <a:t>Photonic energy loss is the difference between bandgap and Voc</a:t>
                </a:r>
              </a:p>
              <a:p>
                <a:pPr marL="342900" indent="-342900" algn="just">
                  <a:buFont typeface="Wingdings" panose="05000000000000000000" pitchFamily="2" charset="2"/>
                  <a:buChar char="v"/>
                </a:pPr>
                <a:endParaRPr lang="en-US" altLang="zh-CN" dirty="0">
                  <a:latin typeface="Calibri   "/>
                  <a:cs typeface="Times New Roman" panose="02020603050405020304" pitchFamily="18" charset="0"/>
                </a:endParaRPr>
              </a:p>
              <a:p>
                <a:pPr lvl="1" algn="just"/>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𝐸</m:t>
                          </m:r>
                        </m:e>
                        <m:sub>
                          <m:r>
                            <a:rPr lang="en-US" altLang="zh-CN" b="0" i="1" smtClean="0">
                              <a:latin typeface="Cambria Math" panose="02040503050406030204" pitchFamily="18" charset="0"/>
                              <a:cs typeface="Times New Roman" panose="02020603050405020304" pitchFamily="18" charset="0"/>
                            </a:rPr>
                            <m:t>𝑙𝑜𝑠𝑠</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𝐸</m:t>
                          </m:r>
                        </m:e>
                        <m:sub>
                          <m:r>
                            <a:rPr lang="en-US" altLang="zh-CN" b="0" i="1" smtClean="0">
                              <a:latin typeface="Cambria Math" panose="02040503050406030204" pitchFamily="18" charset="0"/>
                              <a:cs typeface="Times New Roman" panose="02020603050405020304" pitchFamily="18" charset="0"/>
                            </a:rPr>
                            <m:t>𝑔</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𝑞</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𝑉</m:t>
                          </m:r>
                        </m:e>
                        <m:sub>
                          <m:r>
                            <a:rPr lang="en-US" altLang="zh-CN" b="0" i="1" smtClean="0">
                              <a:latin typeface="Cambria Math" panose="02040503050406030204" pitchFamily="18" charset="0"/>
                              <a:cs typeface="Times New Roman" panose="02020603050405020304" pitchFamily="18" charset="0"/>
                            </a:rPr>
                            <m:t>𝑜𝑐</m:t>
                          </m:r>
                        </m:sub>
                      </m:sSub>
                    </m:oMath>
                  </m:oMathPara>
                </a14:m>
                <a:endParaRPr lang="en-US" altLang="zh-CN" dirty="0">
                  <a:latin typeface="Calibri   "/>
                  <a:cs typeface="Times New Roman" panose="02020603050405020304" pitchFamily="18" charset="0"/>
                </a:endParaRPr>
              </a:p>
              <a:p>
                <a:pPr marL="285750" indent="-285750" algn="just">
                  <a:buFont typeface="Wingdings" panose="05000000000000000000" pitchFamily="2" charset="2"/>
                  <a:buChar char="v"/>
                </a:pPr>
                <a:endParaRPr lang="en-US" altLang="zh-CN" dirty="0">
                  <a:latin typeface="Calibri   "/>
                  <a:cs typeface="Times New Roman" panose="02020603050405020304" pitchFamily="18" charset="0"/>
                </a:endParaRPr>
              </a:p>
              <a:p>
                <a:pPr marL="285750" indent="-285750" algn="just">
                  <a:buFont typeface="Wingdings" panose="05000000000000000000" pitchFamily="2" charset="2"/>
                  <a:buChar char="v"/>
                </a:pPr>
                <a:r>
                  <a:rPr lang="en-US" altLang="zh-CN" dirty="0">
                    <a:latin typeface="Calibri   "/>
                    <a:cs typeface="Times New Roman" panose="02020603050405020304" pitchFamily="18" charset="0"/>
                  </a:rPr>
                  <a:t>Most of good performance OPV materials have Eloss ranges between 0.49 and 1.16 eV (0.5 ~ 1.0 eV) , few have Eloss below 0.5 eV</a:t>
                </a:r>
              </a:p>
              <a:p>
                <a:pPr marL="285750" indent="-285750" algn="just">
                  <a:buFont typeface="Wingdings" panose="05000000000000000000" pitchFamily="2" charset="2"/>
                  <a:buChar char="v"/>
                </a:pPr>
                <a:endParaRPr lang="en-US" altLang="zh-CN" dirty="0">
                  <a:latin typeface="Calibri   "/>
                  <a:cs typeface="Times New Roman" panose="02020603050405020304" pitchFamily="18" charset="0"/>
                </a:endParaRPr>
              </a:p>
              <a:p>
                <a:pPr marL="285750" indent="-285750" algn="just">
                  <a:buFont typeface="Wingdings" panose="05000000000000000000" pitchFamily="2" charset="2"/>
                  <a:buChar char="v"/>
                </a:pPr>
                <a:r>
                  <a:rPr lang="en-US" altLang="zh-CN" dirty="0">
                    <a:latin typeface="Calibri   "/>
                    <a:cs typeface="Times New Roman" panose="02020603050405020304" pitchFamily="18" charset="0"/>
                  </a:rPr>
                  <a:t>Reducing the Eloss below 0.5 eV could greatly enhance the performance of device to beyond 15%</a:t>
                </a:r>
              </a:p>
              <a:p>
                <a:pPr algn="just"/>
                <a:endParaRPr lang="en-US" altLang="zh-CN" dirty="0">
                  <a:latin typeface="Calibri   "/>
                  <a:cs typeface="Times New Roman" panose="02020603050405020304" pitchFamily="18" charset="0"/>
                </a:endParaRPr>
              </a:p>
              <a:p>
                <a:pPr marL="285750" indent="-285750" algn="just">
                  <a:buFont typeface="Wingdings" panose="05000000000000000000" pitchFamily="2" charset="2"/>
                  <a:buChar char="v"/>
                </a:pPr>
                <a:r>
                  <a:rPr lang="en-US" altLang="zh-CN" dirty="0">
                    <a:latin typeface="Calibri   "/>
                    <a:cs typeface="Times New Roman" panose="02020603050405020304" pitchFamily="18" charset="0"/>
                  </a:rPr>
                  <a:t>These D-A random copolymers indicates the possibility of designing low bandgap OPV donor materials with low Eloss and high Voc</a:t>
                </a:r>
                <a:endParaRPr lang="zh-CN" altLang="en-US" dirty="0">
                  <a:latin typeface="Calibri   "/>
                  <a:cs typeface="Times New Roman" panose="02020603050405020304" pitchFamily="18" charset="0"/>
                </a:endParaRPr>
              </a:p>
            </p:txBody>
          </p:sp>
        </mc:Choice>
        <mc:Fallback xmlns="">
          <p:sp>
            <p:nvSpPr>
              <p:cNvPr id="26" name="Rectangle 25">
                <a:extLst>
                  <a:ext uri="{FF2B5EF4-FFF2-40B4-BE49-F238E27FC236}">
                    <a16:creationId xmlns:a16="http://schemas.microsoft.com/office/drawing/2014/main" id="{DE49106B-F412-4346-B906-702A152687F7}"/>
                  </a:ext>
                </a:extLst>
              </p:cNvPr>
              <p:cNvSpPr>
                <a:spLocks noRot="1" noChangeAspect="1" noMove="1" noResize="1" noEditPoints="1" noAdjustHandles="1" noChangeArrowheads="1" noChangeShapeType="1" noTextEdit="1"/>
              </p:cNvSpPr>
              <p:nvPr/>
            </p:nvSpPr>
            <p:spPr>
              <a:xfrm>
                <a:off x="25733" y="2428569"/>
                <a:ext cx="4967405" cy="4546886"/>
              </a:xfrm>
              <a:prstGeom prst="rect">
                <a:avLst/>
              </a:prstGeom>
              <a:blipFill>
                <a:blip r:embed="rId2"/>
                <a:stretch>
                  <a:fillRect l="-736" t="-670" r="-1104" b="-1206"/>
                </a:stretch>
              </a:blipFill>
            </p:spPr>
            <p:txBody>
              <a:bodyPr/>
              <a:lstStyle/>
              <a:p>
                <a:r>
                  <a:rPr lang="en-US">
                    <a:noFill/>
                  </a:rPr>
                  <a:t> </a:t>
                </a:r>
              </a:p>
            </p:txBody>
          </p:sp>
        </mc:Fallback>
      </mc:AlternateContent>
      <p:pic>
        <p:nvPicPr>
          <p:cNvPr id="34" name="Content Placeholder 33">
            <a:extLst>
              <a:ext uri="{FF2B5EF4-FFF2-40B4-BE49-F238E27FC236}">
                <a16:creationId xmlns:a16="http://schemas.microsoft.com/office/drawing/2014/main" id="{AF9F32D7-FB3D-47C0-B23A-35ED72478B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3814" y="2428569"/>
            <a:ext cx="7038186" cy="4343112"/>
          </a:xfrm>
        </p:spPr>
      </p:pic>
      <p:cxnSp>
        <p:nvCxnSpPr>
          <p:cNvPr id="36" name="Straight Arrow Connector 35">
            <a:extLst>
              <a:ext uri="{FF2B5EF4-FFF2-40B4-BE49-F238E27FC236}">
                <a16:creationId xmlns:a16="http://schemas.microsoft.com/office/drawing/2014/main" id="{A2574239-0480-4F86-AD79-4B338EB08FD5}"/>
              </a:ext>
            </a:extLst>
          </p:cNvPr>
          <p:cNvCxnSpPr>
            <a:cxnSpLocks/>
          </p:cNvCxnSpPr>
          <p:nvPr/>
        </p:nvCxnSpPr>
        <p:spPr>
          <a:xfrm flipV="1">
            <a:off x="8401875" y="2396842"/>
            <a:ext cx="429202" cy="314186"/>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61DCE6D-94FA-4ECA-BF5E-7B939CCEF9F8}"/>
              </a:ext>
            </a:extLst>
          </p:cNvPr>
          <p:cNvCxnSpPr>
            <a:cxnSpLocks/>
          </p:cNvCxnSpPr>
          <p:nvPr/>
        </p:nvCxnSpPr>
        <p:spPr>
          <a:xfrm flipH="1" flipV="1">
            <a:off x="5915730" y="2180636"/>
            <a:ext cx="1848597" cy="124836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1" name="Isosceles Triangle 40">
            <a:extLst>
              <a:ext uri="{FF2B5EF4-FFF2-40B4-BE49-F238E27FC236}">
                <a16:creationId xmlns:a16="http://schemas.microsoft.com/office/drawing/2014/main" id="{A57FBB7B-BCBB-425B-A905-CDA43EEA01AE}"/>
              </a:ext>
            </a:extLst>
          </p:cNvPr>
          <p:cNvSpPr/>
          <p:nvPr/>
        </p:nvSpPr>
        <p:spPr>
          <a:xfrm>
            <a:off x="8083918" y="2546555"/>
            <a:ext cx="289303" cy="235974"/>
          </a:xfrm>
          <a:prstGeom prst="triangl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5B21DE63-73A2-40C3-9ECD-34B55EABAF91}"/>
              </a:ext>
            </a:extLst>
          </p:cNvPr>
          <p:cNvSpPr/>
          <p:nvPr/>
        </p:nvSpPr>
        <p:spPr>
          <a:xfrm>
            <a:off x="8932606" y="6302477"/>
            <a:ext cx="289303" cy="235974"/>
          </a:xfrm>
          <a:prstGeom prst="triangl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C258F615-3DA4-4E32-BB5E-FDA07884C361}"/>
              </a:ext>
            </a:extLst>
          </p:cNvPr>
          <p:cNvSpPr/>
          <p:nvPr/>
        </p:nvSpPr>
        <p:spPr>
          <a:xfrm>
            <a:off x="8030122" y="6046839"/>
            <a:ext cx="289303" cy="235974"/>
          </a:xfrm>
          <a:prstGeom prst="triangl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A890D70C-ACB4-474E-9AC7-2BC0BF9F4C6C}"/>
              </a:ext>
            </a:extLst>
          </p:cNvPr>
          <p:cNvSpPr/>
          <p:nvPr/>
        </p:nvSpPr>
        <p:spPr>
          <a:xfrm>
            <a:off x="7853955" y="4659118"/>
            <a:ext cx="289303" cy="235974"/>
          </a:xfrm>
          <a:prstGeom prst="triangl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501F254-D422-440E-AB28-DEC4F6A66A97}"/>
              </a:ext>
            </a:extLst>
          </p:cNvPr>
          <p:cNvSpPr/>
          <p:nvPr/>
        </p:nvSpPr>
        <p:spPr>
          <a:xfrm>
            <a:off x="8616476" y="5928852"/>
            <a:ext cx="289303" cy="23597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84D18DA-BC99-4441-B7E3-69DDC8FE04B6}"/>
              </a:ext>
            </a:extLst>
          </p:cNvPr>
          <p:cNvSpPr/>
          <p:nvPr/>
        </p:nvSpPr>
        <p:spPr>
          <a:xfrm>
            <a:off x="8174773" y="5386704"/>
            <a:ext cx="226143" cy="17126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564FFAE-DB33-40B1-8007-F034817A1DAB}"/>
              </a:ext>
            </a:extLst>
          </p:cNvPr>
          <p:cNvSpPr/>
          <p:nvPr/>
        </p:nvSpPr>
        <p:spPr>
          <a:xfrm>
            <a:off x="9059675" y="5565057"/>
            <a:ext cx="260392" cy="23597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A815A8-8357-4E9D-AFC6-974EF2619962}"/>
              </a:ext>
            </a:extLst>
          </p:cNvPr>
          <p:cNvSpPr/>
          <p:nvPr/>
        </p:nvSpPr>
        <p:spPr>
          <a:xfrm>
            <a:off x="7822309" y="3366863"/>
            <a:ext cx="289303" cy="23597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180E2EA-01E1-432C-BAF3-9FA957B8CFC4}"/>
              </a:ext>
            </a:extLst>
          </p:cNvPr>
          <p:cNvSpPr/>
          <p:nvPr/>
        </p:nvSpPr>
        <p:spPr>
          <a:xfrm>
            <a:off x="9059675" y="5358580"/>
            <a:ext cx="289303" cy="14611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C1BC0E2-3F66-4356-AB23-7C9B20B20745}"/>
              </a:ext>
            </a:extLst>
          </p:cNvPr>
          <p:cNvSpPr/>
          <p:nvPr/>
        </p:nvSpPr>
        <p:spPr>
          <a:xfrm>
            <a:off x="8390333" y="4724090"/>
            <a:ext cx="226143" cy="17126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761E2D5-ADDF-4774-9B99-BCB2A7501F4D}"/>
              </a:ext>
            </a:extLst>
          </p:cNvPr>
          <p:cNvSpPr/>
          <p:nvPr/>
        </p:nvSpPr>
        <p:spPr>
          <a:xfrm>
            <a:off x="7885469" y="5359022"/>
            <a:ext cx="226143" cy="17126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52064F9-6D44-4F56-9EEE-87796DA3D22D}"/>
              </a:ext>
            </a:extLst>
          </p:cNvPr>
          <p:cNvSpPr/>
          <p:nvPr/>
        </p:nvSpPr>
        <p:spPr>
          <a:xfrm>
            <a:off x="8679636" y="4587352"/>
            <a:ext cx="226143" cy="17126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EDA6520-7D0D-4233-BE19-BC35978C77DA}"/>
              </a:ext>
            </a:extLst>
          </p:cNvPr>
          <p:cNvSpPr>
            <a:spLocks noGrp="1"/>
          </p:cNvSpPr>
          <p:nvPr>
            <p:ph type="title"/>
          </p:nvPr>
        </p:nvSpPr>
        <p:spPr>
          <a:xfrm>
            <a:off x="-1" y="-29417"/>
            <a:ext cx="4104167" cy="2210053"/>
          </a:xfrm>
        </p:spPr>
        <p:txBody>
          <a:bodyPr>
            <a:normAutofit/>
          </a:bodyPr>
          <a:lstStyle/>
          <a:p>
            <a:r>
              <a:rPr lang="en-US" sz="4000" b="1" dirty="0"/>
              <a:t>E</a:t>
            </a:r>
            <a:r>
              <a:rPr lang="en-US" sz="4000" b="1" baseline="-25000" dirty="0"/>
              <a:t>g</a:t>
            </a:r>
            <a:r>
              <a:rPr lang="en-US" sz="4000" b="1" dirty="0"/>
              <a:t> and E</a:t>
            </a:r>
            <a:r>
              <a:rPr lang="en-US" sz="4000" b="1" baseline="-25000" dirty="0"/>
              <a:t>loss</a:t>
            </a:r>
          </a:p>
        </p:txBody>
      </p:sp>
      <p:pic>
        <p:nvPicPr>
          <p:cNvPr id="21" name="Picture 20" descr="A screenshot of a cell phone&#10;&#10;Description automatically generated">
            <a:extLst>
              <a:ext uri="{FF2B5EF4-FFF2-40B4-BE49-F238E27FC236}">
                <a16:creationId xmlns:a16="http://schemas.microsoft.com/office/drawing/2014/main" id="{B3EB84AE-B3DB-48D1-8260-3A159206E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429" y="1122330"/>
            <a:ext cx="5088844" cy="1266557"/>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188D061-4F7A-434C-BD49-F75B9D671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166" y="-5891"/>
            <a:ext cx="5922608" cy="2210053"/>
          </a:xfrm>
          <a:prstGeom prst="rect">
            <a:avLst/>
          </a:prstGeom>
        </p:spPr>
      </p:pic>
    </p:spTree>
    <p:extLst>
      <p:ext uri="{BB962C8B-B14F-4D97-AF65-F5344CB8AC3E}">
        <p14:creationId xmlns:p14="http://schemas.microsoft.com/office/powerpoint/2010/main" val="2181222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293D-2332-BB4C-A659-83228D88B961}"/>
              </a:ext>
            </a:extLst>
          </p:cNvPr>
          <p:cNvSpPr>
            <a:spLocks noGrp="1"/>
          </p:cNvSpPr>
          <p:nvPr>
            <p:ph type="title"/>
          </p:nvPr>
        </p:nvSpPr>
        <p:spPr>
          <a:xfrm>
            <a:off x="-1" y="13581"/>
            <a:ext cx="12192000" cy="784933"/>
          </a:xfrm>
        </p:spPr>
        <p:txBody>
          <a:bodyPr>
            <a:noAutofit/>
          </a:bodyPr>
          <a:lstStyle/>
          <a:p>
            <a:r>
              <a:rPr lang="en-US" sz="4000" b="1" dirty="0"/>
              <a:t>Number of Elements</a:t>
            </a:r>
          </a:p>
        </p:txBody>
      </p:sp>
      <p:sp>
        <p:nvSpPr>
          <p:cNvPr id="4" name="Slide Number Placeholder 3">
            <a:extLst>
              <a:ext uri="{FF2B5EF4-FFF2-40B4-BE49-F238E27FC236}">
                <a16:creationId xmlns:a16="http://schemas.microsoft.com/office/drawing/2014/main" id="{2A42189F-CCB5-874B-8807-66340AB6D42C}"/>
              </a:ext>
            </a:extLst>
          </p:cNvPr>
          <p:cNvSpPr>
            <a:spLocks noGrp="1"/>
          </p:cNvSpPr>
          <p:nvPr>
            <p:ph type="sldNum" sz="quarter" idx="12"/>
          </p:nvPr>
        </p:nvSpPr>
        <p:spPr>
          <a:xfrm>
            <a:off x="8610600" y="6356350"/>
            <a:ext cx="2743200" cy="365125"/>
          </a:xfrm>
        </p:spPr>
        <p:txBody>
          <a:bodyPr/>
          <a:lstStyle/>
          <a:p>
            <a:fld id="{30718718-8C06-274A-8315-7AC6B84F28FC}" type="slidenum">
              <a:rPr lang="en-US" smtClean="0"/>
              <a:t>16</a:t>
            </a:fld>
            <a:endParaRPr lang="en-US"/>
          </a:p>
        </p:txBody>
      </p:sp>
      <p:pic>
        <p:nvPicPr>
          <p:cNvPr id="5" name="Picture 4">
            <a:extLst>
              <a:ext uri="{FF2B5EF4-FFF2-40B4-BE49-F238E27FC236}">
                <a16:creationId xmlns:a16="http://schemas.microsoft.com/office/drawing/2014/main" id="{69BCAEC3-2FFD-3242-9A26-9A81C516934E}"/>
              </a:ext>
            </a:extLst>
          </p:cNvPr>
          <p:cNvPicPr>
            <a:picLocks noChangeAspect="1"/>
          </p:cNvPicPr>
          <p:nvPr/>
        </p:nvPicPr>
        <p:blipFill rotWithShape="1">
          <a:blip r:embed="rId3"/>
          <a:srcRect t="87845"/>
          <a:stretch/>
        </p:blipFill>
        <p:spPr>
          <a:xfrm>
            <a:off x="2171464" y="6433227"/>
            <a:ext cx="7870906" cy="365125"/>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6D60F5E3-E61D-D941-A79B-70304766E4D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243" y="713589"/>
            <a:ext cx="11141509" cy="3109111"/>
          </a:xfrm>
          <a:prstGeom prst="rect">
            <a:avLst/>
          </a:prstGeom>
          <a:noFill/>
          <a:ln>
            <a:noFill/>
          </a:ln>
        </p:spPr>
      </p:pic>
      <p:pic>
        <p:nvPicPr>
          <p:cNvPr id="15" name="Picture 14">
            <a:extLst>
              <a:ext uri="{FF2B5EF4-FFF2-40B4-BE49-F238E27FC236}">
                <a16:creationId xmlns:a16="http://schemas.microsoft.com/office/drawing/2014/main" id="{F36AB6A2-B1CC-4B28-8B48-81CB8E46AAC8}"/>
              </a:ext>
            </a:extLst>
          </p:cNvPr>
          <p:cNvPicPr/>
          <p:nvPr/>
        </p:nvPicPr>
        <p:blipFill rotWithShape="1">
          <a:blip r:embed="rId5" cstate="print">
            <a:extLst>
              <a:ext uri="{28A0092B-C50C-407E-A947-70E740481C1C}">
                <a14:useLocalDpi xmlns:a14="http://schemas.microsoft.com/office/drawing/2010/main" val="0"/>
              </a:ext>
            </a:extLst>
          </a:blip>
          <a:srcRect b="13912"/>
          <a:stretch/>
        </p:blipFill>
        <p:spPr bwMode="auto">
          <a:xfrm>
            <a:off x="2171464" y="3696772"/>
            <a:ext cx="7810736" cy="2659578"/>
          </a:xfrm>
          <a:prstGeom prst="rect">
            <a:avLst/>
          </a:prstGeom>
          <a:noFill/>
        </p:spPr>
      </p:pic>
    </p:spTree>
    <p:extLst>
      <p:ext uri="{BB962C8B-B14F-4D97-AF65-F5344CB8AC3E}">
        <p14:creationId xmlns:p14="http://schemas.microsoft.com/office/powerpoint/2010/main" val="136785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767E9-47A1-AF41-9F9F-B2CDFE8F280D}"/>
              </a:ext>
            </a:extLst>
          </p:cNvPr>
          <p:cNvSpPr>
            <a:spLocks noGrp="1"/>
          </p:cNvSpPr>
          <p:nvPr>
            <p:ph type="title"/>
          </p:nvPr>
        </p:nvSpPr>
        <p:spPr>
          <a:xfrm>
            <a:off x="192449" y="-16472"/>
            <a:ext cx="11201400" cy="1106424"/>
          </a:xfrm>
        </p:spPr>
        <p:txBody>
          <a:bodyPr>
            <a:normAutofit/>
          </a:bodyPr>
          <a:lstStyle/>
          <a:p>
            <a:r>
              <a:rPr lang="en-US" sz="4000" b="1" dirty="0"/>
              <a:t>Other Molecular Descriptors </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F635D18-F19D-4B3D-8EFA-A6ED872DC739}"/>
              </a:ext>
            </a:extLst>
          </p:cNvPr>
          <p:cNvPicPr/>
          <p:nvPr/>
        </p:nvPicPr>
        <p:blipFill rotWithShape="1">
          <a:blip r:embed="rId3">
            <a:extLst>
              <a:ext uri="{28A0092B-C50C-407E-A947-70E740481C1C}">
                <a14:useLocalDpi xmlns:a14="http://schemas.microsoft.com/office/drawing/2010/main" val="0"/>
              </a:ext>
            </a:extLst>
          </a:blip>
          <a:srcRect l="-1" r="12383" b="2639"/>
          <a:stretch/>
        </p:blipFill>
        <p:spPr bwMode="auto">
          <a:xfrm>
            <a:off x="192448" y="939975"/>
            <a:ext cx="6921585" cy="5177317"/>
          </a:xfrm>
          <a:prstGeom prst="rect">
            <a:avLst/>
          </a:prstGeom>
          <a:noFill/>
          <a:extLst>
            <a:ext uri="{53640926-AAD7-44D8-BBD7-CCE9431645EC}">
              <a14:shadowObscured xmlns:a14="http://schemas.microsoft.com/office/drawing/2010/main"/>
            </a:ext>
          </a:extLst>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F8E21F3-E4B1-7C4A-8D36-FE9FA20703C1}"/>
              </a:ext>
            </a:extLst>
          </p:cNvPr>
          <p:cNvSpPr>
            <a:spLocks noGrp="1"/>
          </p:cNvSpPr>
          <p:nvPr>
            <p:ph type="sldNum" sz="quarter" idx="12"/>
          </p:nvPr>
        </p:nvSpPr>
        <p:spPr>
          <a:xfrm>
            <a:off x="8595360" y="6356350"/>
            <a:ext cx="2743200" cy="365125"/>
          </a:xfrm>
        </p:spPr>
        <p:txBody>
          <a:bodyPr>
            <a:normAutofit/>
          </a:bodyPr>
          <a:lstStyle/>
          <a:p>
            <a:pPr>
              <a:spcAft>
                <a:spcPts val="600"/>
              </a:spcAft>
            </a:pPr>
            <a:fld id="{30718718-8C06-274A-8315-7AC6B84F28FC}" type="slidenum">
              <a:rPr lang="en-US" smtClean="0">
                <a:solidFill>
                  <a:schemeClr val="tx1">
                    <a:lumMod val="50000"/>
                    <a:lumOff val="50000"/>
                  </a:schemeClr>
                </a:solidFill>
              </a:rPr>
              <a:pPr>
                <a:spcAft>
                  <a:spcPts val="600"/>
                </a:spcAft>
              </a:pPr>
              <a:t>17</a:t>
            </a:fld>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FD186523-6D29-4B9C-A153-487C93970D0D}"/>
              </a:ext>
            </a:extLst>
          </p:cNvPr>
          <p:cNvSpPr txBox="1"/>
          <p:nvPr/>
        </p:nvSpPr>
        <p:spPr>
          <a:xfrm>
            <a:off x="0" y="6117292"/>
            <a:ext cx="7114033" cy="646331"/>
          </a:xfrm>
          <a:prstGeom prst="rect">
            <a:avLst/>
          </a:prstGeom>
          <a:noFill/>
        </p:spPr>
        <p:txBody>
          <a:bodyPr wrap="square" rtlCol="0">
            <a:spAutoFit/>
          </a:bodyPr>
          <a:lstStyle/>
          <a:p>
            <a:pPr algn="just"/>
            <a:r>
              <a:rPr lang="en-US" sz="1200" dirty="0"/>
              <a:t>Information projected cluster map of  (a) total number of all aromatic rings (naRing), (b) ratio between naRing and nChain (naRing/nChain), (c) number of 5-membered aromatic rings (na5Ring) and (d) number of 6-membered aromatic rings (na6Ring) on the cluster map. PCE boundaries are shown on maps in red line.</a:t>
            </a:r>
          </a:p>
        </p:txBody>
      </p:sp>
      <p:sp>
        <p:nvSpPr>
          <p:cNvPr id="9" name="Rectangle 1">
            <a:extLst>
              <a:ext uri="{FF2B5EF4-FFF2-40B4-BE49-F238E27FC236}">
                <a16:creationId xmlns:a16="http://schemas.microsoft.com/office/drawing/2014/main" id="{18D714AD-EF66-4F22-87F3-D165B73A6BE7}"/>
              </a:ext>
            </a:extLst>
          </p:cNvPr>
          <p:cNvSpPr>
            <a:spLocks noGrp="1" noChangeArrowheads="1"/>
          </p:cNvSpPr>
          <p:nvPr>
            <p:ph idx="1"/>
          </p:nvPr>
        </p:nvSpPr>
        <p:spPr bwMode="auto">
          <a:xfrm>
            <a:off x="7543800" y="1962891"/>
            <a:ext cx="4218432"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lang="en-US" altLang="en-US" sz="1600" dirty="0">
                <a:latin typeface="Calibri   "/>
                <a:ea typeface="Times New Roman" panose="02020603050405020304" pitchFamily="18" charset="0"/>
                <a:cs typeface="Arial" panose="020B0604020202020204" pitchFamily="34" charset="0"/>
              </a:rPr>
              <a:t>T</a:t>
            </a:r>
            <a:r>
              <a:rPr kumimoji="0" lang="en-US" altLang="en-US" sz="1600" b="0" i="0" u="none" strike="noStrike" cap="none" normalizeH="0" baseline="0" dirty="0">
                <a:ln>
                  <a:noFill/>
                </a:ln>
                <a:solidFill>
                  <a:schemeClr val="tx1"/>
                </a:solidFill>
                <a:effectLst/>
                <a:latin typeface="Calibri   "/>
                <a:ea typeface="Times New Roman" panose="02020603050405020304" pitchFamily="18" charset="0"/>
                <a:cs typeface="Arial" panose="020B0604020202020204" pitchFamily="34" charset="0"/>
              </a:rPr>
              <a:t>he addition of thiophene rings can improve the fill factor and morphology while designing donor-acceptor copolymers. </a:t>
            </a:r>
          </a:p>
          <a:p>
            <a:pPr algn="just" eaLnBrk="0" fontAlgn="base" hangingPunct="0">
              <a:lnSpc>
                <a:spcPct val="100000"/>
              </a:lnSpc>
              <a:spcBef>
                <a:spcPct val="0"/>
              </a:spcBef>
              <a:spcAft>
                <a:spcPct val="0"/>
              </a:spcAft>
            </a:pPr>
            <a:endParaRPr kumimoji="0" lang="en-US" altLang="en-US" sz="1600" b="0" i="0" u="none" strike="noStrike" cap="none" normalizeH="0" baseline="0" dirty="0">
              <a:ln>
                <a:noFill/>
              </a:ln>
              <a:solidFill>
                <a:schemeClr val="tx1"/>
              </a:solidFill>
              <a:effectLst/>
              <a:latin typeface="Calibri   "/>
              <a:ea typeface="Times New Roman" panose="02020603050405020304" pitchFamily="18" charset="0"/>
              <a:cs typeface="Arial" panose="020B0604020202020204" pitchFamily="34" charset="0"/>
            </a:endParaRPr>
          </a:p>
          <a:p>
            <a:pPr algn="just"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Calibri   "/>
                <a:ea typeface="Times New Roman" panose="02020603050405020304" pitchFamily="18" charset="0"/>
                <a:cs typeface="Arial" panose="020B0604020202020204" pitchFamily="34" charset="0"/>
              </a:rPr>
              <a:t>Prior research shows that the number of benzenes has a relationship with the performance of OPV materials. </a:t>
            </a:r>
          </a:p>
          <a:p>
            <a:pPr algn="just" eaLnBrk="0" fontAlgn="base" hangingPunct="0">
              <a:lnSpc>
                <a:spcPct val="100000"/>
              </a:lnSpc>
              <a:spcBef>
                <a:spcPct val="0"/>
              </a:spcBef>
              <a:spcAft>
                <a:spcPct val="0"/>
              </a:spcAft>
            </a:pPr>
            <a:endParaRPr kumimoji="0" lang="en-US" altLang="en-US" sz="1600" b="0" i="0" u="none" strike="noStrike" cap="none" normalizeH="0" baseline="0" dirty="0">
              <a:ln>
                <a:noFill/>
              </a:ln>
              <a:solidFill>
                <a:schemeClr val="tx1"/>
              </a:solidFill>
              <a:effectLst/>
              <a:latin typeface="Calibri   "/>
              <a:ea typeface="Times New Roman" panose="02020603050405020304" pitchFamily="18" charset="0"/>
              <a:cs typeface="Arial" panose="020B0604020202020204" pitchFamily="34" charset="0"/>
            </a:endParaRPr>
          </a:p>
          <a:p>
            <a:pPr algn="just"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Calibri   "/>
                <a:ea typeface="Times New Roman" panose="02020603050405020304" pitchFamily="18" charset="0"/>
                <a:cs typeface="Arial" panose="020B0604020202020204" pitchFamily="34" charset="0"/>
              </a:rPr>
              <a:t>(a) Most high-PCE materials have </a:t>
            </a:r>
            <a:r>
              <a:rPr kumimoji="0" lang="en-US" altLang="en-US" sz="1600" b="1" i="0" u="none" strike="noStrike" cap="none" normalizeH="0" baseline="0" dirty="0">
                <a:ln>
                  <a:noFill/>
                </a:ln>
                <a:solidFill>
                  <a:srgbClr val="FF0000"/>
                </a:solidFill>
                <a:effectLst/>
                <a:latin typeface="Calibri   "/>
                <a:ea typeface="Times New Roman" panose="02020603050405020304" pitchFamily="18" charset="0"/>
                <a:cs typeface="Arial" panose="020B0604020202020204" pitchFamily="34" charset="0"/>
              </a:rPr>
              <a:t>6 to 9 </a:t>
            </a:r>
            <a:r>
              <a:rPr kumimoji="0" lang="en-US" altLang="en-US" sz="1600" b="0" i="0" u="none" strike="noStrike" cap="none" normalizeH="0" baseline="0" dirty="0">
                <a:ln>
                  <a:noFill/>
                </a:ln>
                <a:solidFill>
                  <a:schemeClr val="tx1"/>
                </a:solidFill>
                <a:effectLst/>
                <a:latin typeface="Calibri   "/>
                <a:ea typeface="Times New Roman" panose="02020603050405020304" pitchFamily="18" charset="0"/>
                <a:cs typeface="Arial" panose="020B0604020202020204" pitchFamily="34" charset="0"/>
              </a:rPr>
              <a:t>aromatics rings within their backbone structures. </a:t>
            </a:r>
          </a:p>
          <a:p>
            <a:pPr algn="just" eaLnBrk="0" fontAlgn="base" hangingPunct="0">
              <a:lnSpc>
                <a:spcPct val="100000"/>
              </a:lnSpc>
              <a:spcBef>
                <a:spcPct val="0"/>
              </a:spcBef>
              <a:spcAft>
                <a:spcPct val="0"/>
              </a:spcAft>
            </a:pPr>
            <a:endParaRPr kumimoji="0" lang="en-US" altLang="en-US" sz="1600" b="0" i="0" u="none" strike="noStrike" cap="none" normalizeH="0" baseline="0" dirty="0">
              <a:ln>
                <a:noFill/>
              </a:ln>
              <a:solidFill>
                <a:schemeClr val="tx1"/>
              </a:solidFill>
              <a:effectLst/>
              <a:latin typeface="Calibri   "/>
              <a:ea typeface="Times New Roman" panose="02020603050405020304" pitchFamily="18" charset="0"/>
              <a:cs typeface="Arial" panose="020B0604020202020204" pitchFamily="34" charset="0"/>
            </a:endParaRPr>
          </a:p>
          <a:p>
            <a:pPr algn="just"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Calibri   "/>
                <a:ea typeface="Times New Roman" panose="02020603050405020304" pitchFamily="18" charset="0"/>
                <a:cs typeface="Arial" panose="020B0604020202020204" pitchFamily="34" charset="0"/>
              </a:rPr>
              <a:t>Most of the studied polymers have </a:t>
            </a:r>
            <a:r>
              <a:rPr kumimoji="0" lang="en-US" altLang="en-US" sz="1600" b="1" i="0" u="none" strike="noStrike" cap="none" normalizeH="0" baseline="0" dirty="0">
                <a:ln>
                  <a:noFill/>
                </a:ln>
                <a:solidFill>
                  <a:srgbClr val="FF0000"/>
                </a:solidFill>
                <a:effectLst/>
                <a:latin typeface="Calibri   "/>
                <a:ea typeface="Times New Roman" panose="02020603050405020304" pitchFamily="18" charset="0"/>
                <a:cs typeface="Arial" panose="020B0604020202020204" pitchFamily="34" charset="0"/>
              </a:rPr>
              <a:t>3 to 7 </a:t>
            </a:r>
            <a:r>
              <a:rPr kumimoji="0" lang="en-US" altLang="en-US" sz="1600" b="0" i="0" u="none" strike="noStrike" cap="none" normalizeH="0" baseline="0" dirty="0">
                <a:ln>
                  <a:noFill/>
                </a:ln>
                <a:solidFill>
                  <a:schemeClr val="tx1"/>
                </a:solidFill>
                <a:effectLst/>
                <a:latin typeface="Calibri   "/>
                <a:ea typeface="Times New Roman" panose="02020603050405020304" pitchFamily="18" charset="0"/>
                <a:cs typeface="Arial" panose="020B0604020202020204" pitchFamily="34" charset="0"/>
              </a:rPr>
              <a:t>thiophene rings in their monomer structure (d) </a:t>
            </a:r>
          </a:p>
          <a:p>
            <a:pPr marL="0" indent="0" algn="just" eaLnBrk="0" fontAlgn="base" hangingPunct="0">
              <a:lnSpc>
                <a:spcPct val="100000"/>
              </a:lnSpc>
              <a:spcBef>
                <a:spcPct val="0"/>
              </a:spcBef>
              <a:spcAft>
                <a:spcPct val="0"/>
              </a:spcAft>
              <a:buNone/>
            </a:pPr>
            <a:endParaRPr lang="en-US" altLang="en-US" sz="1500" dirty="0">
              <a:latin typeface="Calibri   "/>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162994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C005E2-DC90-9C4C-95C4-9FDD71ADAC0B}"/>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b="1" kern="1200" dirty="0">
                <a:solidFill>
                  <a:schemeClr val="tx1"/>
                </a:solidFill>
                <a:latin typeface="+mj-lt"/>
                <a:ea typeface="+mj-ea"/>
                <a:cs typeface="+mj-cs"/>
              </a:rPr>
              <a:t>Side Chains, Branched or Linear </a:t>
            </a:r>
          </a:p>
        </p:txBody>
      </p:sp>
      <p:sp>
        <p:nvSpPr>
          <p:cNvPr id="25" name="Rectangle 2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1" name="Picture 10">
            <a:extLst>
              <a:ext uri="{FF2B5EF4-FFF2-40B4-BE49-F238E27FC236}">
                <a16:creationId xmlns:a16="http://schemas.microsoft.com/office/drawing/2014/main" id="{22519056-0C85-4201-897E-C2E01FAF5E0D}"/>
              </a:ext>
            </a:extLst>
          </p:cNvPr>
          <p:cNvPicPr/>
          <p:nvPr/>
        </p:nvPicPr>
        <p:blipFill rotWithShape="1">
          <a:blip r:embed="rId3" cstate="print">
            <a:extLst>
              <a:ext uri="{28A0092B-C50C-407E-A947-70E740481C1C}">
                <a14:useLocalDpi xmlns:a14="http://schemas.microsoft.com/office/drawing/2010/main" val="0"/>
              </a:ext>
            </a:extLst>
          </a:blip>
          <a:srcRect r="9805"/>
          <a:stretch/>
        </p:blipFill>
        <p:spPr bwMode="auto">
          <a:xfrm>
            <a:off x="0" y="2182752"/>
            <a:ext cx="12192000" cy="3675568"/>
          </a:xfrm>
          <a:prstGeom prst="rect">
            <a:avLst/>
          </a:prstGeom>
          <a:noFill/>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CF8D27AD-61F6-C84E-8CBE-4F98B6C02FF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0718718-8C06-274A-8315-7AC6B84F28FC}"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sp>
        <p:nvSpPr>
          <p:cNvPr id="9" name="TextBox 8">
            <a:extLst>
              <a:ext uri="{FF2B5EF4-FFF2-40B4-BE49-F238E27FC236}">
                <a16:creationId xmlns:a16="http://schemas.microsoft.com/office/drawing/2014/main" id="{A07D59B3-40E7-410F-863B-107AB8639BB4}"/>
              </a:ext>
            </a:extLst>
          </p:cNvPr>
          <p:cNvSpPr txBox="1"/>
          <p:nvPr/>
        </p:nvSpPr>
        <p:spPr>
          <a:xfrm>
            <a:off x="0" y="5794744"/>
            <a:ext cx="12191999" cy="923330"/>
          </a:xfrm>
          <a:prstGeom prst="rect">
            <a:avLst/>
          </a:prstGeom>
          <a:noFill/>
        </p:spPr>
        <p:txBody>
          <a:bodyPr wrap="square" rtlCol="0">
            <a:spAutoFit/>
          </a:bodyPr>
          <a:lstStyle/>
          <a:p>
            <a:pPr algn="just"/>
            <a:r>
              <a:rPr lang="en-US" dirty="0"/>
              <a:t>Information projected cluster map of (a) number of branched chains, (b) number of linear chains, (c) number of side chains in the monomer (nChain). PCE boundaries are shown on maps in red line.</a:t>
            </a:r>
          </a:p>
          <a:p>
            <a:pPr algn="just"/>
            <a:endParaRPr lang="en-US" dirty="0"/>
          </a:p>
        </p:txBody>
      </p:sp>
    </p:spTree>
    <p:extLst>
      <p:ext uri="{BB962C8B-B14F-4D97-AF65-F5344CB8AC3E}">
        <p14:creationId xmlns:p14="http://schemas.microsoft.com/office/powerpoint/2010/main" val="2754926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914DB4-76A8-4639-98A4-2F295AC70612}"/>
              </a:ext>
            </a:extLst>
          </p:cNvPr>
          <p:cNvSpPr>
            <a:spLocks noGrp="1"/>
          </p:cNvSpPr>
          <p:nvPr>
            <p:ph type="title"/>
          </p:nvPr>
        </p:nvSpPr>
        <p:spPr>
          <a:xfrm>
            <a:off x="1115568" y="548640"/>
            <a:ext cx="10168128" cy="1179576"/>
          </a:xfrm>
        </p:spPr>
        <p:txBody>
          <a:bodyPr>
            <a:normAutofit/>
          </a:bodyPr>
          <a:lstStyle/>
          <a:p>
            <a:r>
              <a:rPr lang="en-US" sz="4000" b="1" dirty="0"/>
              <a:t>Conclusion</a:t>
            </a:r>
          </a:p>
        </p:txBody>
      </p:sp>
      <p:sp>
        <p:nvSpPr>
          <p:cNvPr id="3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Content Placeholder 2">
            <a:extLst>
              <a:ext uri="{FF2B5EF4-FFF2-40B4-BE49-F238E27FC236}">
                <a16:creationId xmlns:a16="http://schemas.microsoft.com/office/drawing/2014/main" id="{576E66B3-41CE-4248-9C0A-E81E2BBD6E12}"/>
              </a:ext>
            </a:extLst>
          </p:cNvPr>
          <p:cNvSpPr>
            <a:spLocks noGrp="1"/>
          </p:cNvSpPr>
          <p:nvPr>
            <p:ph idx="1"/>
          </p:nvPr>
        </p:nvSpPr>
        <p:spPr>
          <a:xfrm>
            <a:off x="1115568" y="2481943"/>
            <a:ext cx="10168128" cy="3695020"/>
          </a:xfrm>
        </p:spPr>
        <p:txBody>
          <a:bodyPr>
            <a:normAutofit lnSpcReduction="10000"/>
          </a:bodyPr>
          <a:lstStyle/>
          <a:p>
            <a:pPr marL="514350" lvl="0" indent="-514350">
              <a:buFont typeface="+mj-lt"/>
              <a:buAutoNum type="arabicPeriod"/>
            </a:pPr>
            <a:r>
              <a:rPr lang="en-US" sz="2000" dirty="0"/>
              <a:t>The donor polymers with 1 or 2 fluorine atoms tend to have higher PCE values; more than 90% of polymers with 1 or 2 fluorine atoms have PCE values higher than 6.3%.  Polymers containing none or more than 2 fluorine atoms do not exhibit the same pattern of having high PCE values. </a:t>
            </a:r>
          </a:p>
          <a:p>
            <a:pPr marL="514350" lvl="0" indent="-514350">
              <a:buFont typeface="+mj-lt"/>
              <a:buAutoNum type="arabicPeriod"/>
            </a:pPr>
            <a:r>
              <a:rPr lang="en-US" sz="2000" dirty="0"/>
              <a:t>Molecular weight of the donor polymers does not play a dominant role in influencing the PCE performance when M</a:t>
            </a:r>
            <a:r>
              <a:rPr lang="en-US" sz="2000" baseline="-25000" dirty="0"/>
              <a:t>w</a:t>
            </a:r>
            <a:r>
              <a:rPr lang="en-US" sz="2000" dirty="0"/>
              <a:t> is compared across all polymers with different structures, different chemical components, and different geometry. </a:t>
            </a:r>
          </a:p>
          <a:p>
            <a:pPr marL="514350" lvl="0" indent="-514350">
              <a:buFont typeface="+mj-lt"/>
              <a:buAutoNum type="arabicPeriod"/>
            </a:pPr>
            <a:r>
              <a:rPr lang="en-US" sz="2000" dirty="0"/>
              <a:t>Most systems that have low photonic energy loss also have high PCE values. For high photonic energy loss polymers, only the one with wide bandgap can achieve high PCE performance. </a:t>
            </a:r>
          </a:p>
          <a:p>
            <a:pPr marL="514350" indent="-514350">
              <a:buFont typeface="+mj-lt"/>
              <a:buAutoNum type="arabicPeriod"/>
            </a:pPr>
            <a:r>
              <a:rPr lang="en-US" sz="2000" dirty="0"/>
              <a:t>Most donor polymers that are currently under study by materials researchers have branched side chain. </a:t>
            </a:r>
          </a:p>
        </p:txBody>
      </p:sp>
      <p:sp>
        <p:nvSpPr>
          <p:cNvPr id="4" name="Slide Number Placeholder 3">
            <a:extLst>
              <a:ext uri="{FF2B5EF4-FFF2-40B4-BE49-F238E27FC236}">
                <a16:creationId xmlns:a16="http://schemas.microsoft.com/office/drawing/2014/main" id="{65B21953-8A1C-4415-A4DA-BC413EE080E7}"/>
              </a:ext>
            </a:extLst>
          </p:cNvPr>
          <p:cNvSpPr>
            <a:spLocks noGrp="1"/>
          </p:cNvSpPr>
          <p:nvPr>
            <p:ph type="sldNum" sz="quarter" idx="12"/>
          </p:nvPr>
        </p:nvSpPr>
        <p:spPr>
          <a:xfrm>
            <a:off x="8540496" y="6356350"/>
            <a:ext cx="2743200" cy="365125"/>
          </a:xfrm>
        </p:spPr>
        <p:txBody>
          <a:bodyPr>
            <a:normAutofit/>
          </a:bodyPr>
          <a:lstStyle/>
          <a:p>
            <a:pPr>
              <a:spcAft>
                <a:spcPts val="600"/>
              </a:spcAft>
            </a:pPr>
            <a:fld id="{30718718-8C06-274A-8315-7AC6B84F28FC}"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425012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E6EA1F-0332-4110-8D8A-A00F4BEF175C}"/>
              </a:ext>
            </a:extLst>
          </p:cNvPr>
          <p:cNvSpPr>
            <a:spLocks noGrp="1"/>
          </p:cNvSpPr>
          <p:nvPr>
            <p:ph type="title"/>
          </p:nvPr>
        </p:nvSpPr>
        <p:spPr>
          <a:xfrm>
            <a:off x="863029" y="1012004"/>
            <a:ext cx="3416158" cy="4795408"/>
          </a:xfrm>
        </p:spPr>
        <p:txBody>
          <a:bodyPr>
            <a:normAutofit/>
          </a:bodyPr>
          <a:lstStyle/>
          <a:p>
            <a:r>
              <a:rPr lang="en-US" b="1" dirty="0">
                <a:solidFill>
                  <a:srgbClr val="FFFFFF"/>
                </a:solidFill>
              </a:rPr>
              <a:t>Content</a:t>
            </a:r>
          </a:p>
        </p:txBody>
      </p:sp>
      <p:sp>
        <p:nvSpPr>
          <p:cNvPr id="4" name="Slide Number Placeholder 3">
            <a:extLst>
              <a:ext uri="{FF2B5EF4-FFF2-40B4-BE49-F238E27FC236}">
                <a16:creationId xmlns:a16="http://schemas.microsoft.com/office/drawing/2014/main" id="{FFD4C884-7A5C-4BAE-967D-A713C2BDBD7F}"/>
              </a:ext>
            </a:extLst>
          </p:cNvPr>
          <p:cNvSpPr>
            <a:spLocks noGrp="1"/>
          </p:cNvSpPr>
          <p:nvPr>
            <p:ph type="sldNum" sz="quarter" idx="12"/>
          </p:nvPr>
        </p:nvSpPr>
        <p:spPr>
          <a:xfrm>
            <a:off x="10726220" y="6356350"/>
            <a:ext cx="627580" cy="365125"/>
          </a:xfrm>
        </p:spPr>
        <p:txBody>
          <a:bodyPr>
            <a:normAutofit/>
          </a:bodyPr>
          <a:lstStyle/>
          <a:p>
            <a:pPr>
              <a:spcAft>
                <a:spcPts val="600"/>
              </a:spcAft>
            </a:pPr>
            <a:fld id="{30718718-8C06-274A-8315-7AC6B84F28FC}" type="slidenum">
              <a:rPr lang="en-US">
                <a:solidFill>
                  <a:prstClr val="black">
                    <a:tint val="75000"/>
                  </a:prstClr>
                </a:solidFill>
              </a:rPr>
              <a:pPr>
                <a:spcAft>
                  <a:spcPts val="600"/>
                </a:spcAft>
              </a:pPr>
              <a:t>2</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692E88A7-2A80-4D04-BEDA-FD821A2F8763}"/>
              </a:ext>
            </a:extLst>
          </p:cNvPr>
          <p:cNvGraphicFramePr>
            <a:graphicFrameLocks noGrp="1"/>
          </p:cNvGraphicFramePr>
          <p:nvPr>
            <p:ph idx="1"/>
            <p:extLst>
              <p:ext uri="{D42A27DB-BD31-4B8C-83A1-F6EECF244321}">
                <p14:modId xmlns:p14="http://schemas.microsoft.com/office/powerpoint/2010/main" val="223648206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9175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7ED20-A7C9-410B-B89A-343C98F6B002}"/>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4000" b="1" kern="1200" dirty="0">
                <a:solidFill>
                  <a:schemeClr val="tx1"/>
                </a:solidFill>
                <a:latin typeface="+mj-lt"/>
                <a:ea typeface="+mj-ea"/>
                <a:cs typeface="+mj-cs"/>
              </a:rPr>
              <a:t>Future Work </a:t>
            </a:r>
          </a:p>
        </p:txBody>
      </p:sp>
      <p:sp>
        <p:nvSpPr>
          <p:cNvPr id="50" name="Rectangle 4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A close up of a logo&#10;&#10;Description automatically generated">
            <a:extLst>
              <a:ext uri="{FF2B5EF4-FFF2-40B4-BE49-F238E27FC236}">
                <a16:creationId xmlns:a16="http://schemas.microsoft.com/office/drawing/2014/main" id="{0B260B25-706E-41EB-A479-0DCC5D652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0280"/>
          <a:stretch/>
        </p:blipFill>
        <p:spPr>
          <a:xfrm>
            <a:off x="0" y="1899282"/>
            <a:ext cx="7543800" cy="4143180"/>
          </a:xfrm>
          <a:prstGeom prst="rect">
            <a:avLst/>
          </a:prstGeom>
        </p:spPr>
      </p:pic>
      <p:sp useBgFill="1">
        <p:nvSpPr>
          <p:cNvPr id="52" name="Rectangle 5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998E26-C194-4B2F-BC9D-D58DA00EA712}"/>
              </a:ext>
            </a:extLst>
          </p:cNvPr>
          <p:cNvSpPr txBox="1"/>
          <p:nvPr/>
        </p:nvSpPr>
        <p:spPr>
          <a:xfrm>
            <a:off x="7543802" y="1721921"/>
            <a:ext cx="4218430" cy="4497903"/>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000" dirty="0"/>
              <a:t>One solution to the lack of data is to collect them, and manually doing them will cost too much time and resources</a:t>
            </a:r>
          </a:p>
          <a:p>
            <a:pPr indent="-228600" algn="just">
              <a:lnSpc>
                <a:spcPct val="90000"/>
              </a:lnSpc>
              <a:spcAft>
                <a:spcPts val="600"/>
              </a:spcAft>
              <a:buFont typeface="Arial" panose="020B0604020202020204" pitchFamily="34" charset="0"/>
              <a:buChar char="•"/>
            </a:pPr>
            <a:r>
              <a:rPr lang="en-US" sz="2000" dirty="0"/>
              <a:t>Designing a workflow that can extract specific information from literature can help us to easily build a database</a:t>
            </a:r>
          </a:p>
          <a:p>
            <a:pPr indent="-228600" algn="just">
              <a:lnSpc>
                <a:spcPct val="90000"/>
              </a:lnSpc>
              <a:spcAft>
                <a:spcPts val="600"/>
              </a:spcAft>
              <a:buFont typeface="Arial" panose="020B0604020202020204" pitchFamily="34" charset="0"/>
              <a:buChar char="•"/>
            </a:pPr>
            <a:r>
              <a:rPr lang="en-US" sz="2000" dirty="0"/>
              <a:t>The workflow include </a:t>
            </a:r>
          </a:p>
          <a:p>
            <a:pPr marL="571500" lvl="1" indent="-342900" algn="just">
              <a:lnSpc>
                <a:spcPct val="90000"/>
              </a:lnSpc>
              <a:spcAft>
                <a:spcPts val="600"/>
              </a:spcAft>
              <a:buFont typeface="Wingdings" panose="05000000000000000000" pitchFamily="2" charset="2"/>
              <a:buChar char="q"/>
            </a:pPr>
            <a:r>
              <a:rPr lang="en-US" sz="2000" dirty="0"/>
              <a:t>Collection of original resources </a:t>
            </a:r>
          </a:p>
          <a:p>
            <a:pPr marL="571500" lvl="1" indent="-342900" algn="just">
              <a:lnSpc>
                <a:spcPct val="90000"/>
              </a:lnSpc>
              <a:spcAft>
                <a:spcPts val="600"/>
              </a:spcAft>
              <a:buFont typeface="Wingdings" panose="05000000000000000000" pitchFamily="2" charset="2"/>
              <a:buChar char="q"/>
            </a:pPr>
            <a:r>
              <a:rPr lang="en-US" sz="2000" dirty="0"/>
              <a:t>Content / information retrieval </a:t>
            </a:r>
          </a:p>
        </p:txBody>
      </p:sp>
      <p:sp>
        <p:nvSpPr>
          <p:cNvPr id="4" name="Slide Number Placeholder 3">
            <a:extLst>
              <a:ext uri="{FF2B5EF4-FFF2-40B4-BE49-F238E27FC236}">
                <a16:creationId xmlns:a16="http://schemas.microsoft.com/office/drawing/2014/main" id="{890130E8-E62B-48CF-ADF8-FF9FDE9AE43D}"/>
              </a:ext>
            </a:extLst>
          </p:cNvPr>
          <p:cNvSpPr>
            <a:spLocks noGrp="1"/>
          </p:cNvSpPr>
          <p:nvPr>
            <p:ph type="sldNum" sz="quarter" idx="12"/>
          </p:nvPr>
        </p:nvSpPr>
        <p:spPr>
          <a:xfrm>
            <a:off x="8595360" y="6356350"/>
            <a:ext cx="2743200" cy="365125"/>
          </a:xfrm>
        </p:spPr>
        <p:txBody>
          <a:bodyPr vert="horz" lIns="91440" tIns="45720" rIns="91440" bIns="45720" rtlCol="0" anchor="ctr">
            <a:normAutofit/>
          </a:bodyPr>
          <a:lstStyle/>
          <a:p>
            <a:pPr>
              <a:spcAft>
                <a:spcPts val="600"/>
              </a:spcAft>
            </a:pPr>
            <a:fld id="{30718718-8C06-274A-8315-7AC6B84F28FC}" type="slidenum">
              <a:rPr lang="en-US" smtClean="0">
                <a:solidFill>
                  <a:schemeClr val="tx1">
                    <a:lumMod val="50000"/>
                    <a:lumOff val="50000"/>
                  </a:schemeClr>
                </a:solidFill>
              </a:rPr>
              <a:pPr>
                <a:spcAft>
                  <a:spcPts val="600"/>
                </a:spcAft>
              </a:pPr>
              <a:t>20</a:t>
            </a:fld>
            <a:endParaRPr lang="en-US">
              <a:solidFill>
                <a:schemeClr val="tx1">
                  <a:lumMod val="50000"/>
                  <a:lumOff val="50000"/>
                </a:schemeClr>
              </a:solidFill>
            </a:endParaRPr>
          </a:p>
        </p:txBody>
      </p:sp>
    </p:spTree>
    <p:extLst>
      <p:ext uri="{BB962C8B-B14F-4D97-AF65-F5344CB8AC3E}">
        <p14:creationId xmlns:p14="http://schemas.microsoft.com/office/powerpoint/2010/main" val="90707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2">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1CE2DCFB-6456-4909-B5BB-7109728836A2}"/>
              </a:ext>
            </a:extLst>
          </p:cNvPr>
          <p:cNvSpPr>
            <a:spLocks noGrp="1"/>
          </p:cNvSpPr>
          <p:nvPr>
            <p:ph type="title"/>
          </p:nvPr>
        </p:nvSpPr>
        <p:spPr>
          <a:xfrm>
            <a:off x="429768" y="411480"/>
            <a:ext cx="11201400" cy="1106424"/>
          </a:xfrm>
        </p:spPr>
        <p:txBody>
          <a:bodyPr>
            <a:normAutofit/>
          </a:bodyPr>
          <a:lstStyle/>
          <a:p>
            <a:r>
              <a:rPr lang="en-US" sz="4000" b="1" dirty="0"/>
              <a:t>Single Line Workflow </a:t>
            </a:r>
          </a:p>
        </p:txBody>
      </p:sp>
      <p:sp>
        <p:nvSpPr>
          <p:cNvPr id="24" name="Rectangle 1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A screenshot of a video game&#10;&#10;Description automatically generated">
            <a:extLst>
              <a:ext uri="{FF2B5EF4-FFF2-40B4-BE49-F238E27FC236}">
                <a16:creationId xmlns:a16="http://schemas.microsoft.com/office/drawing/2014/main" id="{36880A93-3A90-4042-B4C5-839267776D31}"/>
              </a:ext>
            </a:extLst>
          </p:cNvPr>
          <p:cNvPicPr>
            <a:picLocks noChangeAspect="1"/>
          </p:cNvPicPr>
          <p:nvPr/>
        </p:nvPicPr>
        <p:blipFill rotWithShape="1">
          <a:blip r:embed="rId2">
            <a:extLst>
              <a:ext uri="{28A0092B-C50C-407E-A947-70E740481C1C}">
                <a14:useLocalDpi xmlns:a14="http://schemas.microsoft.com/office/drawing/2010/main" val="0"/>
              </a:ext>
            </a:extLst>
          </a:blip>
          <a:srcRect r="2618"/>
          <a:stretch/>
        </p:blipFill>
        <p:spPr>
          <a:xfrm>
            <a:off x="128016" y="1811463"/>
            <a:ext cx="7415783" cy="4341478"/>
          </a:xfrm>
          <a:prstGeom prst="rect">
            <a:avLst/>
          </a:prstGeom>
        </p:spPr>
      </p:pic>
      <p:sp useBgFill="1">
        <p:nvSpPr>
          <p:cNvPr id="25" name="Rectangle 1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Content Placeholder 9">
            <a:extLst>
              <a:ext uri="{FF2B5EF4-FFF2-40B4-BE49-F238E27FC236}">
                <a16:creationId xmlns:a16="http://schemas.microsoft.com/office/drawing/2014/main" id="{2681F33E-15D5-49B0-B74B-AA6EB907AE38}"/>
              </a:ext>
            </a:extLst>
          </p:cNvPr>
          <p:cNvSpPr>
            <a:spLocks noGrp="1"/>
          </p:cNvSpPr>
          <p:nvPr>
            <p:ph idx="1"/>
          </p:nvPr>
        </p:nvSpPr>
        <p:spPr>
          <a:xfrm>
            <a:off x="7560709" y="1741932"/>
            <a:ext cx="4184615" cy="4517136"/>
          </a:xfrm>
        </p:spPr>
        <p:txBody>
          <a:bodyPr anchor="ctr">
            <a:normAutofit/>
          </a:bodyPr>
          <a:lstStyle/>
          <a:p>
            <a:pPr marL="342900" indent="-342900" algn="just">
              <a:buFont typeface="+mj-lt"/>
              <a:buAutoNum type="arabicPeriod"/>
            </a:pPr>
            <a:r>
              <a:rPr lang="en-US" sz="2000" dirty="0"/>
              <a:t>Targeting OPV-related papers from major scientific platforms and export them in batch </a:t>
            </a:r>
          </a:p>
          <a:p>
            <a:pPr marL="342900" indent="-342900" algn="just">
              <a:buFont typeface="+mj-lt"/>
              <a:buAutoNum type="arabicPeriod"/>
            </a:pPr>
            <a:r>
              <a:rPr lang="en-US" sz="2000" dirty="0"/>
              <a:t>Design parsing rules for content extraction</a:t>
            </a:r>
          </a:p>
          <a:p>
            <a:pPr marL="342900" indent="-342900" algn="just">
              <a:buFont typeface="+mj-lt"/>
              <a:buAutoNum type="arabicPeriod"/>
            </a:pPr>
            <a:r>
              <a:rPr lang="en-US" sz="2000" dirty="0"/>
              <a:t>Extract information using NLP model</a:t>
            </a:r>
          </a:p>
          <a:p>
            <a:pPr lvl="1" algn="just">
              <a:buFont typeface="Wingdings" panose="05000000000000000000" pitchFamily="2" charset="2"/>
              <a:buChar char="Ø"/>
            </a:pPr>
            <a:r>
              <a:rPr lang="en-US" sz="2000" dirty="0"/>
              <a:t>Property name and value (Jsc, Voc, FF, PCE, etc.)</a:t>
            </a:r>
          </a:p>
          <a:p>
            <a:pPr lvl="1" algn="just">
              <a:buFont typeface="Wingdings" panose="05000000000000000000" pitchFamily="2" charset="2"/>
              <a:buChar char="Ø"/>
            </a:pPr>
            <a:r>
              <a:rPr lang="en-US" sz="2000" dirty="0"/>
              <a:t>Tables</a:t>
            </a:r>
          </a:p>
          <a:p>
            <a:pPr lvl="1" algn="just">
              <a:buFont typeface="Wingdings" panose="05000000000000000000" pitchFamily="2" charset="2"/>
              <a:buChar char="Ø"/>
            </a:pPr>
            <a:r>
              <a:rPr lang="en-US" sz="2000" dirty="0"/>
              <a:t>Figures (molecule, UVVIS, JV-Curve, Spectroscopy, etc.) </a:t>
            </a:r>
          </a:p>
        </p:txBody>
      </p:sp>
      <p:sp>
        <p:nvSpPr>
          <p:cNvPr id="4" name="Slide Number Placeholder 3">
            <a:extLst>
              <a:ext uri="{FF2B5EF4-FFF2-40B4-BE49-F238E27FC236}">
                <a16:creationId xmlns:a16="http://schemas.microsoft.com/office/drawing/2014/main" id="{75047865-FBD0-4F49-9B08-27424A9BA59A}"/>
              </a:ext>
            </a:extLst>
          </p:cNvPr>
          <p:cNvSpPr>
            <a:spLocks noGrp="1"/>
          </p:cNvSpPr>
          <p:nvPr>
            <p:ph type="sldNum" sz="quarter" idx="12"/>
          </p:nvPr>
        </p:nvSpPr>
        <p:spPr>
          <a:xfrm>
            <a:off x="8595360" y="6356350"/>
            <a:ext cx="2743200" cy="365125"/>
          </a:xfrm>
        </p:spPr>
        <p:txBody>
          <a:bodyPr>
            <a:normAutofit/>
          </a:bodyPr>
          <a:lstStyle/>
          <a:p>
            <a:pPr>
              <a:spcAft>
                <a:spcPts val="600"/>
              </a:spcAft>
            </a:pPr>
            <a:fld id="{30718718-8C06-274A-8315-7AC6B84F28FC}" type="slidenum">
              <a:rPr lang="en-US" smtClean="0">
                <a:solidFill>
                  <a:schemeClr val="tx1">
                    <a:lumMod val="50000"/>
                    <a:lumOff val="50000"/>
                  </a:schemeClr>
                </a:solidFill>
              </a:rPr>
              <a:pPr>
                <a:spcAft>
                  <a:spcPts val="600"/>
                </a:spcAft>
              </a:pPr>
              <a:t>21</a:t>
            </a:fld>
            <a:endParaRPr lang="en-US">
              <a:solidFill>
                <a:schemeClr val="tx1">
                  <a:lumMod val="50000"/>
                  <a:lumOff val="50000"/>
                </a:schemeClr>
              </a:solidFill>
            </a:endParaRPr>
          </a:p>
        </p:txBody>
      </p:sp>
    </p:spTree>
    <p:extLst>
      <p:ext uri="{BB962C8B-B14F-4D97-AF65-F5344CB8AC3E}">
        <p14:creationId xmlns:p14="http://schemas.microsoft.com/office/powerpoint/2010/main" val="880191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screenshot of text&#10;&#10;Description automatically generated">
            <a:extLst>
              <a:ext uri="{FF2B5EF4-FFF2-40B4-BE49-F238E27FC236}">
                <a16:creationId xmlns:a16="http://schemas.microsoft.com/office/drawing/2014/main" id="{123750BE-EC6E-4056-950F-852AD2FE57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27610" y="136525"/>
            <a:ext cx="11919078" cy="6259800"/>
          </a:xfrm>
          <a:prstGeom prst="rect">
            <a:avLst/>
          </a:prstGeom>
        </p:spPr>
      </p:pic>
      <p:sp>
        <p:nvSpPr>
          <p:cNvPr id="4" name="Slide Number Placeholder 3">
            <a:extLst>
              <a:ext uri="{FF2B5EF4-FFF2-40B4-BE49-F238E27FC236}">
                <a16:creationId xmlns:a16="http://schemas.microsoft.com/office/drawing/2014/main" id="{4DBBC75E-A4DE-473F-8889-9B6B7432E1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0718718-8C06-274A-8315-7AC6B84F28FC}" type="slidenum">
              <a:rPr lang="en-US">
                <a:solidFill>
                  <a:srgbClr val="FFFFFF"/>
                </a:solidFill>
              </a:rPr>
              <a:pPr>
                <a:spcAft>
                  <a:spcPts val="600"/>
                </a:spcAft>
              </a:pPr>
              <a:t>22</a:t>
            </a:fld>
            <a:endParaRPr lang="en-US">
              <a:solidFill>
                <a:srgbClr val="FFFFFF"/>
              </a:solidFill>
            </a:endParaRPr>
          </a:p>
        </p:txBody>
      </p:sp>
      <p:sp>
        <p:nvSpPr>
          <p:cNvPr id="2" name="TextBox 1">
            <a:extLst>
              <a:ext uri="{FF2B5EF4-FFF2-40B4-BE49-F238E27FC236}">
                <a16:creationId xmlns:a16="http://schemas.microsoft.com/office/drawing/2014/main" id="{1A601A89-223D-4B39-8A3D-8B76767F9D0A}"/>
              </a:ext>
            </a:extLst>
          </p:cNvPr>
          <p:cNvSpPr txBox="1"/>
          <p:nvPr/>
        </p:nvSpPr>
        <p:spPr>
          <a:xfrm>
            <a:off x="404037" y="6356350"/>
            <a:ext cx="11642651" cy="461665"/>
          </a:xfrm>
          <a:prstGeom prst="rect">
            <a:avLst/>
          </a:prstGeom>
          <a:noFill/>
        </p:spPr>
        <p:txBody>
          <a:bodyPr wrap="square" rtlCol="0">
            <a:spAutoFit/>
          </a:bodyPr>
          <a:lstStyle/>
          <a:p>
            <a:r>
              <a:rPr lang="en-US" sz="1200" dirty="0"/>
              <a:t>From </a:t>
            </a:r>
            <a:r>
              <a:rPr lang="en-US" sz="1200" dirty="0" err="1"/>
              <a:t>Higashihara</a:t>
            </a:r>
            <a:r>
              <a:rPr lang="en-US" sz="1200" dirty="0"/>
              <a:t>, T.; Wu, H.; </a:t>
            </a:r>
            <a:r>
              <a:rPr lang="en-US" sz="1200" dirty="0" err="1"/>
              <a:t>Mizobe</a:t>
            </a:r>
            <a:r>
              <a:rPr lang="en-US" sz="1200" dirty="0"/>
              <a:t>, T.; Lu, C.; Ueda, M.; Chen, W. Synthesis Of Thiophene-Based </a:t>
            </a:r>
            <a:r>
              <a:rPr lang="el-GR" sz="1200" dirty="0"/>
              <a:t>Π-</a:t>
            </a:r>
            <a:r>
              <a:rPr lang="en-US" sz="1200" dirty="0"/>
              <a:t>Conjugated Polymers Containing Oxadiazole Or Thiadiazole Moieties And Their Application To Organic Photovoltaics. </a:t>
            </a:r>
            <a:r>
              <a:rPr lang="en-US" sz="1200" i="1" dirty="0"/>
              <a:t>Macromolecules</a:t>
            </a:r>
            <a:r>
              <a:rPr lang="en-US" sz="1200" dirty="0"/>
              <a:t> 2012, </a:t>
            </a:r>
            <a:r>
              <a:rPr lang="en-US" sz="1200" i="1" dirty="0"/>
              <a:t>45</a:t>
            </a:r>
            <a:r>
              <a:rPr lang="en-US" sz="1200" dirty="0"/>
              <a:t> (22), 9046-9055.</a:t>
            </a:r>
          </a:p>
        </p:txBody>
      </p:sp>
    </p:spTree>
    <p:extLst>
      <p:ext uri="{BB962C8B-B14F-4D97-AF65-F5344CB8AC3E}">
        <p14:creationId xmlns:p14="http://schemas.microsoft.com/office/powerpoint/2010/main" val="1923605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4E44-84B9-43E2-A714-E689C2D339C9}"/>
              </a:ext>
            </a:extLst>
          </p:cNvPr>
          <p:cNvSpPr>
            <a:spLocks noGrp="1"/>
          </p:cNvSpPr>
          <p:nvPr>
            <p:ph type="title"/>
          </p:nvPr>
        </p:nvSpPr>
        <p:spPr/>
        <p:txBody>
          <a:bodyPr>
            <a:normAutofit/>
          </a:bodyPr>
          <a:lstStyle/>
          <a:p>
            <a:r>
              <a:rPr lang="en-US" sz="4000" b="1" dirty="0"/>
              <a:t>Thank you </a:t>
            </a:r>
          </a:p>
        </p:txBody>
      </p:sp>
      <p:sp>
        <p:nvSpPr>
          <p:cNvPr id="3" name="Content Placeholder 2">
            <a:extLst>
              <a:ext uri="{FF2B5EF4-FFF2-40B4-BE49-F238E27FC236}">
                <a16:creationId xmlns:a16="http://schemas.microsoft.com/office/drawing/2014/main" id="{4D8DA754-3243-4FE0-8041-7A3188B27C68}"/>
              </a:ext>
            </a:extLst>
          </p:cNvPr>
          <p:cNvSpPr>
            <a:spLocks noGrp="1"/>
          </p:cNvSpPr>
          <p:nvPr>
            <p:ph idx="1"/>
          </p:nvPr>
        </p:nvSpPr>
        <p:spPr/>
        <p:txBody>
          <a:bodyPr/>
          <a:lstStyle/>
          <a:p>
            <a:r>
              <a:rPr lang="en-US" sz="3200" dirty="0"/>
              <a:t>Great thanks to:</a:t>
            </a:r>
          </a:p>
          <a:p>
            <a:pPr lvl="1"/>
            <a:r>
              <a:rPr lang="en-US" sz="2800" dirty="0"/>
              <a:t>Professor Jenekhe’s lab members </a:t>
            </a:r>
          </a:p>
          <a:p>
            <a:pPr lvl="1"/>
            <a:r>
              <a:rPr lang="en-US" sz="2800" dirty="0"/>
              <a:t>Professor Ohuchi’s lab members </a:t>
            </a:r>
          </a:p>
          <a:p>
            <a:endParaRPr lang="en-US" dirty="0"/>
          </a:p>
        </p:txBody>
      </p:sp>
      <p:sp>
        <p:nvSpPr>
          <p:cNvPr id="4" name="Slide Number Placeholder 3">
            <a:extLst>
              <a:ext uri="{FF2B5EF4-FFF2-40B4-BE49-F238E27FC236}">
                <a16:creationId xmlns:a16="http://schemas.microsoft.com/office/drawing/2014/main" id="{2F99D78C-C524-4940-B5F0-2BB6A2CE6BD8}"/>
              </a:ext>
            </a:extLst>
          </p:cNvPr>
          <p:cNvSpPr>
            <a:spLocks noGrp="1"/>
          </p:cNvSpPr>
          <p:nvPr>
            <p:ph type="sldNum" sz="quarter" idx="12"/>
          </p:nvPr>
        </p:nvSpPr>
        <p:spPr/>
        <p:txBody>
          <a:bodyPr/>
          <a:lstStyle/>
          <a:p>
            <a:fld id="{30718718-8C06-274A-8315-7AC6B84F28FC}" type="slidenum">
              <a:rPr lang="en-US" smtClean="0"/>
              <a:t>23</a:t>
            </a:fld>
            <a:endParaRPr lang="en-US"/>
          </a:p>
        </p:txBody>
      </p:sp>
    </p:spTree>
    <p:extLst>
      <p:ext uri="{BB962C8B-B14F-4D97-AF65-F5344CB8AC3E}">
        <p14:creationId xmlns:p14="http://schemas.microsoft.com/office/powerpoint/2010/main" val="2126340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4E40-E5CF-4425-AEEF-55794873737C}"/>
              </a:ext>
            </a:extLst>
          </p:cNvPr>
          <p:cNvSpPr>
            <a:spLocks noGrp="1"/>
          </p:cNvSpPr>
          <p:nvPr>
            <p:ph type="title"/>
          </p:nvPr>
        </p:nvSpPr>
        <p:spPr>
          <a:xfrm>
            <a:off x="838200" y="365125"/>
            <a:ext cx="10515600" cy="1325563"/>
          </a:xfrm>
        </p:spPr>
        <p:txBody>
          <a:bodyPr>
            <a:normAutofit/>
          </a:bodyPr>
          <a:lstStyle/>
          <a:p>
            <a:r>
              <a:rPr lang="en-US" sz="4000" b="1" dirty="0"/>
              <a:t>Introduction</a:t>
            </a:r>
          </a:p>
        </p:txBody>
      </p:sp>
      <p:sp>
        <p:nvSpPr>
          <p:cNvPr id="3" name="Content Placeholder 2">
            <a:extLst>
              <a:ext uri="{FF2B5EF4-FFF2-40B4-BE49-F238E27FC236}">
                <a16:creationId xmlns:a16="http://schemas.microsoft.com/office/drawing/2014/main" id="{9D89060B-AE34-4E15-B2E6-0975439BA6D4}"/>
              </a:ext>
            </a:extLst>
          </p:cNvPr>
          <p:cNvSpPr>
            <a:spLocks noGrp="1"/>
          </p:cNvSpPr>
          <p:nvPr>
            <p:ph idx="1"/>
          </p:nvPr>
        </p:nvSpPr>
        <p:spPr>
          <a:xfrm>
            <a:off x="838200" y="1825625"/>
            <a:ext cx="10515600" cy="4351338"/>
          </a:xfrm>
        </p:spPr>
        <p:txBody>
          <a:bodyPr/>
          <a:lstStyle/>
          <a:p>
            <a:pPr algn="just"/>
            <a:r>
              <a:rPr lang="en-US" dirty="0"/>
              <a:t>Data science has been applied extensively in different academic fields of natural science and engineering</a:t>
            </a:r>
          </a:p>
          <a:p>
            <a:pPr algn="just"/>
            <a:r>
              <a:rPr lang="en-US" dirty="0"/>
              <a:t>Studying polymer with data science (DS)-driven method is still limited due to many reasons</a:t>
            </a:r>
          </a:p>
          <a:p>
            <a:pPr algn="just"/>
            <a:r>
              <a:rPr lang="en-US" dirty="0"/>
              <a:t> Organic photovoltaic (OPV) materials have complicated driving mechanisms and convoluted relationship between structure and property and device fabrication process</a:t>
            </a:r>
          </a:p>
          <a:p>
            <a:pPr algn="just"/>
            <a:r>
              <a:rPr lang="en-US" dirty="0"/>
              <a:t>Application of one DS method on OPV materials</a:t>
            </a:r>
          </a:p>
        </p:txBody>
      </p:sp>
      <p:sp>
        <p:nvSpPr>
          <p:cNvPr id="4" name="Slide Number Placeholder 3">
            <a:extLst>
              <a:ext uri="{FF2B5EF4-FFF2-40B4-BE49-F238E27FC236}">
                <a16:creationId xmlns:a16="http://schemas.microsoft.com/office/drawing/2014/main" id="{26F3F334-4100-4FCB-9335-70C714AFEA98}"/>
              </a:ext>
            </a:extLst>
          </p:cNvPr>
          <p:cNvSpPr>
            <a:spLocks noGrp="1"/>
          </p:cNvSpPr>
          <p:nvPr>
            <p:ph type="sldNum" sz="quarter" idx="12"/>
          </p:nvPr>
        </p:nvSpPr>
        <p:spPr>
          <a:xfrm>
            <a:off x="8610600" y="6356350"/>
            <a:ext cx="2743200" cy="365125"/>
          </a:xfrm>
        </p:spPr>
        <p:txBody>
          <a:bodyPr/>
          <a:lstStyle/>
          <a:p>
            <a:fld id="{30718718-8C06-274A-8315-7AC6B84F28FC}" type="slidenum">
              <a:rPr lang="en-US" smtClean="0"/>
              <a:t>3</a:t>
            </a:fld>
            <a:endParaRPr lang="en-US"/>
          </a:p>
        </p:txBody>
      </p:sp>
    </p:spTree>
    <p:extLst>
      <p:ext uri="{BB962C8B-B14F-4D97-AF65-F5344CB8AC3E}">
        <p14:creationId xmlns:p14="http://schemas.microsoft.com/office/powerpoint/2010/main" val="222678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5C6DD4-34B1-4AF9-BA4F-AC78E42BE0B5}"/>
              </a:ext>
            </a:extLst>
          </p:cNvPr>
          <p:cNvSpPr>
            <a:spLocks noGrp="1"/>
          </p:cNvSpPr>
          <p:nvPr>
            <p:ph type="sldNum" sz="quarter" idx="12"/>
          </p:nvPr>
        </p:nvSpPr>
        <p:spPr/>
        <p:txBody>
          <a:bodyPr/>
          <a:lstStyle/>
          <a:p>
            <a:fld id="{30718718-8C06-274A-8315-7AC6B84F28FC}" type="slidenum">
              <a:rPr lang="en-US" smtClean="0"/>
              <a:t>4</a:t>
            </a:fld>
            <a:endParaRPr lang="en-US"/>
          </a:p>
        </p:txBody>
      </p:sp>
      <p:cxnSp>
        <p:nvCxnSpPr>
          <p:cNvPr id="21" name="Straight Connector 20">
            <a:extLst>
              <a:ext uri="{FF2B5EF4-FFF2-40B4-BE49-F238E27FC236}">
                <a16:creationId xmlns:a16="http://schemas.microsoft.com/office/drawing/2014/main" id="{DDC2E7B7-2C3B-4060-BE62-5BE561C43A47}"/>
              </a:ext>
            </a:extLst>
          </p:cNvPr>
          <p:cNvCxnSpPr>
            <a:cxnSpLocks/>
          </p:cNvCxnSpPr>
          <p:nvPr/>
        </p:nvCxnSpPr>
        <p:spPr>
          <a:xfrm>
            <a:off x="-2" y="3644402"/>
            <a:ext cx="12192001"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04699FF-7816-4E6A-8CA9-B861D01739C3}"/>
              </a:ext>
            </a:extLst>
          </p:cNvPr>
          <p:cNvCxnSpPr>
            <a:cxnSpLocks/>
          </p:cNvCxnSpPr>
          <p:nvPr/>
        </p:nvCxnSpPr>
        <p:spPr>
          <a:xfrm>
            <a:off x="5986003" y="0"/>
            <a:ext cx="0" cy="685800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pic>
        <p:nvPicPr>
          <p:cNvPr id="2053" name="Picture 2052" descr="A picture containing photo, different, bunch, old&#10;&#10;Description automatically generated">
            <a:extLst>
              <a:ext uri="{FF2B5EF4-FFF2-40B4-BE49-F238E27FC236}">
                <a16:creationId xmlns:a16="http://schemas.microsoft.com/office/drawing/2014/main" id="{77EEE069-712B-4B3D-BB48-6559CF33C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91" y="357669"/>
            <a:ext cx="5370420" cy="3301297"/>
          </a:xfrm>
          <a:prstGeom prst="rect">
            <a:avLst/>
          </a:prstGeom>
        </p:spPr>
      </p:pic>
      <p:sp>
        <p:nvSpPr>
          <p:cNvPr id="2054" name="TextBox 2053">
            <a:extLst>
              <a:ext uri="{FF2B5EF4-FFF2-40B4-BE49-F238E27FC236}">
                <a16:creationId xmlns:a16="http://schemas.microsoft.com/office/drawing/2014/main" id="{7051F69C-6C6F-49A9-A391-E634C06D17D8}"/>
              </a:ext>
            </a:extLst>
          </p:cNvPr>
          <p:cNvSpPr txBox="1"/>
          <p:nvPr/>
        </p:nvSpPr>
        <p:spPr>
          <a:xfrm>
            <a:off x="1731197" y="3632370"/>
            <a:ext cx="2367815" cy="461665"/>
          </a:xfrm>
          <a:prstGeom prst="rect">
            <a:avLst/>
          </a:prstGeom>
          <a:noFill/>
        </p:spPr>
        <p:txBody>
          <a:bodyPr wrap="square" rtlCol="0">
            <a:spAutoFit/>
          </a:bodyPr>
          <a:lstStyle/>
          <a:p>
            <a:pPr algn="ctr"/>
            <a:r>
              <a:rPr lang="en-US" sz="2400" b="1" dirty="0">
                <a:solidFill>
                  <a:srgbClr val="7030A0"/>
                </a:solidFill>
              </a:rPr>
              <a:t>Structure</a:t>
            </a:r>
          </a:p>
        </p:txBody>
      </p:sp>
      <p:sp>
        <p:nvSpPr>
          <p:cNvPr id="39" name="TextBox 38">
            <a:extLst>
              <a:ext uri="{FF2B5EF4-FFF2-40B4-BE49-F238E27FC236}">
                <a16:creationId xmlns:a16="http://schemas.microsoft.com/office/drawing/2014/main" id="{58D210BE-4ADF-43F7-80D1-FE2071955A2A}"/>
              </a:ext>
            </a:extLst>
          </p:cNvPr>
          <p:cNvSpPr txBox="1"/>
          <p:nvPr/>
        </p:nvSpPr>
        <p:spPr>
          <a:xfrm>
            <a:off x="7960093" y="-60145"/>
            <a:ext cx="2367815" cy="461665"/>
          </a:xfrm>
          <a:prstGeom prst="rect">
            <a:avLst/>
          </a:prstGeom>
          <a:noFill/>
        </p:spPr>
        <p:txBody>
          <a:bodyPr wrap="square" rtlCol="0">
            <a:spAutoFit/>
          </a:bodyPr>
          <a:lstStyle/>
          <a:p>
            <a:pPr algn="ctr"/>
            <a:r>
              <a:rPr lang="en-US" sz="2400" b="1" dirty="0">
                <a:solidFill>
                  <a:srgbClr val="7030A0"/>
                </a:solidFill>
              </a:rPr>
              <a:t>Mechanism</a:t>
            </a:r>
          </a:p>
        </p:txBody>
      </p:sp>
      <p:sp>
        <p:nvSpPr>
          <p:cNvPr id="40" name="TextBox 39">
            <a:extLst>
              <a:ext uri="{FF2B5EF4-FFF2-40B4-BE49-F238E27FC236}">
                <a16:creationId xmlns:a16="http://schemas.microsoft.com/office/drawing/2014/main" id="{2CBACA0A-B78D-472B-BDBC-769911DF3F5D}"/>
              </a:ext>
            </a:extLst>
          </p:cNvPr>
          <p:cNvSpPr txBox="1"/>
          <p:nvPr/>
        </p:nvSpPr>
        <p:spPr>
          <a:xfrm>
            <a:off x="7650269" y="3688253"/>
            <a:ext cx="3465090" cy="461665"/>
          </a:xfrm>
          <a:prstGeom prst="rect">
            <a:avLst/>
          </a:prstGeom>
          <a:noFill/>
        </p:spPr>
        <p:txBody>
          <a:bodyPr wrap="square" rtlCol="0">
            <a:spAutoFit/>
          </a:bodyPr>
          <a:lstStyle/>
          <a:p>
            <a:pPr algn="ctr"/>
            <a:r>
              <a:rPr lang="en-US" sz="2400" b="1" dirty="0">
                <a:solidFill>
                  <a:srgbClr val="7030A0"/>
                </a:solidFill>
              </a:rPr>
              <a:t>Classification of Materials</a:t>
            </a:r>
          </a:p>
        </p:txBody>
      </p:sp>
      <p:sp>
        <p:nvSpPr>
          <p:cNvPr id="41" name="TextBox 40">
            <a:extLst>
              <a:ext uri="{FF2B5EF4-FFF2-40B4-BE49-F238E27FC236}">
                <a16:creationId xmlns:a16="http://schemas.microsoft.com/office/drawing/2014/main" id="{9036D598-92F4-4900-8790-7A2C2F394DA7}"/>
              </a:ext>
            </a:extLst>
          </p:cNvPr>
          <p:cNvSpPr txBox="1"/>
          <p:nvPr/>
        </p:nvSpPr>
        <p:spPr>
          <a:xfrm>
            <a:off x="1791720" y="-60146"/>
            <a:ext cx="2367815" cy="461665"/>
          </a:xfrm>
          <a:prstGeom prst="rect">
            <a:avLst/>
          </a:prstGeom>
          <a:noFill/>
        </p:spPr>
        <p:txBody>
          <a:bodyPr wrap="square" rtlCol="0">
            <a:spAutoFit/>
          </a:bodyPr>
          <a:lstStyle/>
          <a:p>
            <a:pPr algn="ctr"/>
            <a:r>
              <a:rPr lang="en-US" sz="2400" b="1" dirty="0">
                <a:solidFill>
                  <a:srgbClr val="7030A0"/>
                </a:solidFill>
              </a:rPr>
              <a:t>Application</a:t>
            </a:r>
          </a:p>
        </p:txBody>
      </p:sp>
      <p:sp>
        <p:nvSpPr>
          <p:cNvPr id="2056" name="TextBox 2055">
            <a:extLst>
              <a:ext uri="{FF2B5EF4-FFF2-40B4-BE49-F238E27FC236}">
                <a16:creationId xmlns:a16="http://schemas.microsoft.com/office/drawing/2014/main" id="{E01FFF15-59D6-4548-B742-AB52C38CFF55}"/>
              </a:ext>
            </a:extLst>
          </p:cNvPr>
          <p:cNvSpPr txBox="1"/>
          <p:nvPr/>
        </p:nvSpPr>
        <p:spPr>
          <a:xfrm>
            <a:off x="-2" y="6641065"/>
            <a:ext cx="2589195" cy="246221"/>
          </a:xfrm>
          <a:prstGeom prst="rect">
            <a:avLst/>
          </a:prstGeom>
          <a:noFill/>
        </p:spPr>
        <p:txBody>
          <a:bodyPr wrap="square" rtlCol="0">
            <a:spAutoFit/>
          </a:bodyPr>
          <a:lstStyle/>
          <a:p>
            <a:r>
              <a:rPr lang="en-US" sz="1000" dirty="0">
                <a:latin typeface="+mj-lt"/>
              </a:rPr>
              <a:t>From </a:t>
            </a:r>
            <a:r>
              <a:rPr lang="en-US" sz="1000" dirty="0" err="1">
                <a:latin typeface="+mj-lt"/>
              </a:rPr>
              <a:t>tcichemicals</a:t>
            </a:r>
            <a:endParaRPr lang="en-US" sz="1000" dirty="0">
              <a:latin typeface="+mj-lt"/>
            </a:endParaRPr>
          </a:p>
        </p:txBody>
      </p:sp>
      <p:pic>
        <p:nvPicPr>
          <p:cNvPr id="2057" name="Picture 6">
            <a:extLst>
              <a:ext uri="{FF2B5EF4-FFF2-40B4-BE49-F238E27FC236}">
                <a16:creationId xmlns:a16="http://schemas.microsoft.com/office/drawing/2014/main" id="{234617B0-1594-4C7F-9814-5AA80022D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929" y="4008466"/>
            <a:ext cx="4012339" cy="28495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text on a white background&#10;&#10;Description automatically generated">
            <a:extLst>
              <a:ext uri="{FF2B5EF4-FFF2-40B4-BE49-F238E27FC236}">
                <a16:creationId xmlns:a16="http://schemas.microsoft.com/office/drawing/2014/main" id="{94F63628-48C3-45A6-A73E-5D6F7E6B31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156" y="363147"/>
            <a:ext cx="5595691" cy="2957344"/>
          </a:xfrm>
          <a:prstGeom prst="rect">
            <a:avLst/>
          </a:prstGeom>
        </p:spPr>
      </p:pic>
      <p:sp>
        <p:nvSpPr>
          <p:cNvPr id="17" name="TextBox 16">
            <a:extLst>
              <a:ext uri="{FF2B5EF4-FFF2-40B4-BE49-F238E27FC236}">
                <a16:creationId xmlns:a16="http://schemas.microsoft.com/office/drawing/2014/main" id="{FF0BBFEC-6A79-4927-A6AE-E44085C18B86}"/>
              </a:ext>
            </a:extLst>
          </p:cNvPr>
          <p:cNvSpPr txBox="1"/>
          <p:nvPr/>
        </p:nvSpPr>
        <p:spPr>
          <a:xfrm>
            <a:off x="5933596" y="3390486"/>
            <a:ext cx="6258403" cy="253916"/>
          </a:xfrm>
          <a:prstGeom prst="rect">
            <a:avLst/>
          </a:prstGeom>
          <a:noFill/>
        </p:spPr>
        <p:txBody>
          <a:bodyPr wrap="square" rtlCol="0">
            <a:spAutoFit/>
          </a:bodyPr>
          <a:lstStyle/>
          <a:p>
            <a:r>
              <a:rPr lang="en-US" sz="1000" dirty="0" err="1">
                <a:latin typeface="+mj-lt"/>
              </a:rPr>
              <a:t>Facchetti</a:t>
            </a:r>
            <a:r>
              <a:rPr lang="en-US" sz="1000" dirty="0">
                <a:latin typeface="+mj-lt"/>
              </a:rPr>
              <a:t>, A. Polymer Donor–Polymer Acceptor (All-Polymer) Solar Cells. </a:t>
            </a:r>
            <a:r>
              <a:rPr lang="en-US" sz="1000" i="1" dirty="0">
                <a:latin typeface="+mj-lt"/>
              </a:rPr>
              <a:t>Materials Today</a:t>
            </a:r>
            <a:r>
              <a:rPr lang="en-US" sz="1000" dirty="0">
                <a:latin typeface="+mj-lt"/>
              </a:rPr>
              <a:t> 2013, </a:t>
            </a:r>
            <a:r>
              <a:rPr lang="en-US" sz="1000" i="1" dirty="0">
                <a:latin typeface="+mj-lt"/>
              </a:rPr>
              <a:t>16</a:t>
            </a:r>
            <a:r>
              <a:rPr lang="en-US" sz="1000" dirty="0">
                <a:latin typeface="+mj-lt"/>
              </a:rPr>
              <a:t> (4), 123-132.</a:t>
            </a:r>
          </a:p>
        </p:txBody>
      </p:sp>
      <p:sp>
        <p:nvSpPr>
          <p:cNvPr id="8" name="Rectangle 7">
            <a:extLst>
              <a:ext uri="{FF2B5EF4-FFF2-40B4-BE49-F238E27FC236}">
                <a16:creationId xmlns:a16="http://schemas.microsoft.com/office/drawing/2014/main" id="{CCDF3FA9-91B0-40EF-8A8F-072ED2AEF426}"/>
              </a:ext>
            </a:extLst>
          </p:cNvPr>
          <p:cNvSpPr/>
          <p:nvPr/>
        </p:nvSpPr>
        <p:spPr>
          <a:xfrm>
            <a:off x="5986003" y="6607224"/>
            <a:ext cx="6577849" cy="807913"/>
          </a:xfrm>
          <a:prstGeom prst="rect">
            <a:avLst/>
          </a:prstGeom>
        </p:spPr>
        <p:txBody>
          <a:bodyPr wrap="square">
            <a:spAutoFit/>
          </a:bodyPr>
          <a:lstStyle/>
          <a:p>
            <a:r>
              <a:rPr lang="en-US" sz="1000" dirty="0">
                <a:solidFill>
                  <a:srgbClr val="222222"/>
                </a:solidFill>
                <a:latin typeface="+mj-lt"/>
              </a:rPr>
              <a:t>Bagher, Askari. Mohammad. "Introduction to Organic Solar Cells." </a:t>
            </a:r>
            <a:r>
              <a:rPr lang="en-US" sz="1000" i="1" dirty="0">
                <a:solidFill>
                  <a:srgbClr val="222222"/>
                </a:solidFill>
                <a:latin typeface="+mj-lt"/>
              </a:rPr>
              <a:t>Sustainable Energy</a:t>
            </a:r>
            <a:r>
              <a:rPr lang="en-US" sz="1000" dirty="0">
                <a:solidFill>
                  <a:srgbClr val="222222"/>
                </a:solidFill>
                <a:latin typeface="+mj-lt"/>
              </a:rPr>
              <a:t> 2.3 (2014): 85-90.</a:t>
            </a:r>
          </a:p>
          <a:p>
            <a:br>
              <a:rPr lang="en-US" dirty="0"/>
            </a:br>
            <a:endParaRPr lang="en-US" dirty="0"/>
          </a:p>
        </p:txBody>
      </p:sp>
      <p:pic>
        <p:nvPicPr>
          <p:cNvPr id="10" name="Picture 9" descr="A picture containing text&#10;&#10;Description automatically generated">
            <a:extLst>
              <a:ext uri="{FF2B5EF4-FFF2-40B4-BE49-F238E27FC236}">
                <a16:creationId xmlns:a16="http://schemas.microsoft.com/office/drawing/2014/main" id="{BD1B3E34-8894-46C1-BB78-51BCC866C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2568" y="4105583"/>
            <a:ext cx="5204718" cy="2545977"/>
          </a:xfrm>
          <a:prstGeom prst="rect">
            <a:avLst/>
          </a:prstGeom>
          <a:ln w="12700">
            <a:noFill/>
          </a:ln>
        </p:spPr>
      </p:pic>
    </p:spTree>
    <p:extLst>
      <p:ext uri="{BB962C8B-B14F-4D97-AF65-F5344CB8AC3E}">
        <p14:creationId xmlns:p14="http://schemas.microsoft.com/office/powerpoint/2010/main" val="1806390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53C004-1328-C244-8A76-46AF68DEC22A}"/>
              </a:ext>
            </a:extLst>
          </p:cNvPr>
          <p:cNvSpPr>
            <a:spLocks noGrp="1"/>
          </p:cNvSpPr>
          <p:nvPr>
            <p:ph type="sldNum" sz="quarter" idx="12"/>
          </p:nvPr>
        </p:nvSpPr>
        <p:spPr/>
        <p:txBody>
          <a:bodyPr/>
          <a:lstStyle/>
          <a:p>
            <a:fld id="{30718718-8C06-274A-8315-7AC6B84F28FC}" type="slidenum">
              <a:rPr lang="en-US" smtClean="0"/>
              <a:t>5</a:t>
            </a:fld>
            <a:endParaRPr lang="en-US"/>
          </a:p>
        </p:txBody>
      </p:sp>
      <p:graphicFrame>
        <p:nvGraphicFramePr>
          <p:cNvPr id="6" name="Diagram 5">
            <a:extLst>
              <a:ext uri="{FF2B5EF4-FFF2-40B4-BE49-F238E27FC236}">
                <a16:creationId xmlns:a16="http://schemas.microsoft.com/office/drawing/2014/main" id="{1542040A-FA1B-2F45-9E18-0627538CFBC7}"/>
              </a:ext>
            </a:extLst>
          </p:cNvPr>
          <p:cNvGraphicFramePr/>
          <p:nvPr>
            <p:extLst>
              <p:ext uri="{D42A27DB-BD31-4B8C-83A1-F6EECF244321}">
                <p14:modId xmlns:p14="http://schemas.microsoft.com/office/powerpoint/2010/main" val="3831246438"/>
              </p:ext>
            </p:extLst>
          </p:nvPr>
        </p:nvGraphicFramePr>
        <p:xfrm>
          <a:off x="822960" y="811314"/>
          <a:ext cx="10314432" cy="5735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2A101AA8-FE70-0743-B23B-2C2981705699}"/>
              </a:ext>
            </a:extLst>
          </p:cNvPr>
          <p:cNvSpPr/>
          <p:nvPr/>
        </p:nvSpPr>
        <p:spPr>
          <a:xfrm>
            <a:off x="2364936" y="4859283"/>
            <a:ext cx="3117268" cy="115452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0BD9E53-D7F2-B540-AF9B-14B3CCA104EA}"/>
              </a:ext>
            </a:extLst>
          </p:cNvPr>
          <p:cNvSpPr txBox="1"/>
          <p:nvPr/>
        </p:nvSpPr>
        <p:spPr>
          <a:xfrm>
            <a:off x="2364935" y="4865600"/>
            <a:ext cx="3117269" cy="830997"/>
          </a:xfrm>
          <a:prstGeom prst="rect">
            <a:avLst/>
          </a:prstGeom>
          <a:noFill/>
        </p:spPr>
        <p:txBody>
          <a:bodyPr wrap="square" rtlCol="0">
            <a:spAutoFit/>
          </a:bodyPr>
          <a:lstStyle/>
          <a:p>
            <a:pPr algn="just"/>
            <a:r>
              <a:rPr lang="en-US" sz="1600" dirty="0"/>
              <a:t>Data Sciences Tools can improve the quality and speed of materials design and engineering  </a:t>
            </a:r>
          </a:p>
        </p:txBody>
      </p:sp>
      <p:sp>
        <p:nvSpPr>
          <p:cNvPr id="10" name="Rectangle 9">
            <a:extLst>
              <a:ext uri="{FF2B5EF4-FFF2-40B4-BE49-F238E27FC236}">
                <a16:creationId xmlns:a16="http://schemas.microsoft.com/office/drawing/2014/main" id="{BF9F8E74-4531-4147-92AD-0E0802D2FE9B}"/>
              </a:ext>
            </a:extLst>
          </p:cNvPr>
          <p:cNvSpPr/>
          <p:nvPr/>
        </p:nvSpPr>
        <p:spPr>
          <a:xfrm>
            <a:off x="7167057" y="219519"/>
            <a:ext cx="3437912" cy="12003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3918068-AA3D-7844-9BF6-B90488B2BA02}"/>
              </a:ext>
            </a:extLst>
          </p:cNvPr>
          <p:cNvSpPr txBox="1"/>
          <p:nvPr/>
        </p:nvSpPr>
        <p:spPr>
          <a:xfrm>
            <a:off x="7167057" y="310896"/>
            <a:ext cx="3437912" cy="1077218"/>
          </a:xfrm>
          <a:prstGeom prst="rect">
            <a:avLst/>
          </a:prstGeom>
          <a:noFill/>
        </p:spPr>
        <p:txBody>
          <a:bodyPr wrap="square" rtlCol="0">
            <a:spAutoFit/>
          </a:bodyPr>
          <a:lstStyle/>
          <a:p>
            <a:pPr algn="just"/>
            <a:r>
              <a:rPr lang="en-US" sz="1600" dirty="0"/>
              <a:t>Uniqueness and the size of the data of materials may also advance the development of data science, and its application  </a:t>
            </a:r>
          </a:p>
        </p:txBody>
      </p:sp>
      <p:sp>
        <p:nvSpPr>
          <p:cNvPr id="12" name="Lightning Bolt 11">
            <a:extLst>
              <a:ext uri="{FF2B5EF4-FFF2-40B4-BE49-F238E27FC236}">
                <a16:creationId xmlns:a16="http://schemas.microsoft.com/office/drawing/2014/main" id="{86FA15D6-83E1-4C48-8603-18FAB78751A8}"/>
              </a:ext>
            </a:extLst>
          </p:cNvPr>
          <p:cNvSpPr/>
          <p:nvPr/>
        </p:nvSpPr>
        <p:spPr>
          <a:xfrm>
            <a:off x="6601653" y="4749346"/>
            <a:ext cx="914400" cy="914400"/>
          </a:xfrm>
          <a:prstGeom prst="lightningBol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8B32446-6DC7-F54E-B8E1-D6AD8B936FD6}"/>
              </a:ext>
            </a:extLst>
          </p:cNvPr>
          <p:cNvSpPr txBox="1"/>
          <p:nvPr/>
        </p:nvSpPr>
        <p:spPr>
          <a:xfrm>
            <a:off x="7480024" y="5657671"/>
            <a:ext cx="1916391" cy="1200329"/>
          </a:xfrm>
          <a:prstGeom prst="rect">
            <a:avLst/>
          </a:prstGeom>
          <a:noFill/>
        </p:spPr>
        <p:txBody>
          <a:bodyPr wrap="square" rtlCol="0">
            <a:spAutoFit/>
          </a:bodyPr>
          <a:lstStyle/>
          <a:p>
            <a:pPr algn="ctr"/>
            <a:r>
              <a:rPr lang="en-US" dirty="0"/>
              <a:t>Lack of awareness and efforts from communities</a:t>
            </a:r>
          </a:p>
          <a:p>
            <a:endParaRPr lang="en-US" dirty="0"/>
          </a:p>
        </p:txBody>
      </p:sp>
      <p:sp>
        <p:nvSpPr>
          <p:cNvPr id="5" name="Title 4">
            <a:extLst>
              <a:ext uri="{FF2B5EF4-FFF2-40B4-BE49-F238E27FC236}">
                <a16:creationId xmlns:a16="http://schemas.microsoft.com/office/drawing/2014/main" id="{970EE7B1-0CC1-41CB-BDB2-458DE900FE2A}"/>
              </a:ext>
            </a:extLst>
          </p:cNvPr>
          <p:cNvSpPr>
            <a:spLocks noGrp="1"/>
          </p:cNvSpPr>
          <p:nvPr>
            <p:ph type="title"/>
          </p:nvPr>
        </p:nvSpPr>
        <p:spPr>
          <a:xfrm>
            <a:off x="0" y="-37158"/>
            <a:ext cx="12192000" cy="848472"/>
          </a:xfrm>
        </p:spPr>
        <p:txBody>
          <a:bodyPr>
            <a:normAutofit/>
          </a:bodyPr>
          <a:lstStyle/>
          <a:p>
            <a:r>
              <a:rPr lang="en-US" sz="4000" b="1" dirty="0"/>
              <a:t>Data Science on Polymer Study</a:t>
            </a:r>
          </a:p>
        </p:txBody>
      </p:sp>
    </p:spTree>
    <p:extLst>
      <p:ext uri="{BB962C8B-B14F-4D97-AF65-F5344CB8AC3E}">
        <p14:creationId xmlns:p14="http://schemas.microsoft.com/office/powerpoint/2010/main" val="169940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CE2587-7104-45C7-A450-9220E5BEBA9F}"/>
              </a:ext>
            </a:extLst>
          </p:cNvPr>
          <p:cNvSpPr>
            <a:spLocks noGrp="1"/>
          </p:cNvSpPr>
          <p:nvPr>
            <p:ph type="title"/>
          </p:nvPr>
        </p:nvSpPr>
        <p:spPr>
          <a:xfrm>
            <a:off x="537592" y="633620"/>
            <a:ext cx="4151366" cy="1469500"/>
          </a:xfrm>
        </p:spPr>
        <p:txBody>
          <a:bodyPr>
            <a:noAutofit/>
          </a:bodyPr>
          <a:lstStyle/>
          <a:p>
            <a:r>
              <a:rPr lang="en-US" sz="4000" b="1" dirty="0"/>
              <a:t>Research Objective</a:t>
            </a:r>
          </a:p>
        </p:txBody>
      </p:sp>
      <p:sp>
        <p:nvSpPr>
          <p:cNvPr id="4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close up of a map&#10;&#10;Description automatically generated">
            <a:extLst>
              <a:ext uri="{FF2B5EF4-FFF2-40B4-BE49-F238E27FC236}">
                <a16:creationId xmlns:a16="http://schemas.microsoft.com/office/drawing/2014/main" id="{9B62335E-A4F5-412F-8CF5-626A1E20D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722" y="1501541"/>
            <a:ext cx="7082750" cy="3541375"/>
          </a:xfrm>
          <a:prstGeom prst="rect">
            <a:avLst/>
          </a:prstGeom>
        </p:spPr>
      </p:pic>
      <p:sp>
        <p:nvSpPr>
          <p:cNvPr id="4" name="Slide Number Placeholder 3">
            <a:extLst>
              <a:ext uri="{FF2B5EF4-FFF2-40B4-BE49-F238E27FC236}">
                <a16:creationId xmlns:a16="http://schemas.microsoft.com/office/drawing/2014/main" id="{EBBBD075-6851-472A-9EAF-9A3B2F8DA351}"/>
              </a:ext>
            </a:extLst>
          </p:cNvPr>
          <p:cNvSpPr>
            <a:spLocks noGrp="1"/>
          </p:cNvSpPr>
          <p:nvPr>
            <p:ph type="sldNum" sz="quarter" idx="12"/>
          </p:nvPr>
        </p:nvSpPr>
        <p:spPr>
          <a:xfrm>
            <a:off x="8613648" y="6356350"/>
            <a:ext cx="2743200" cy="365125"/>
          </a:xfrm>
        </p:spPr>
        <p:txBody>
          <a:bodyPr>
            <a:normAutofit/>
          </a:bodyPr>
          <a:lstStyle/>
          <a:p>
            <a:pPr>
              <a:spcAft>
                <a:spcPts val="600"/>
              </a:spcAft>
            </a:pPr>
            <a:fld id="{30718718-8C06-274A-8315-7AC6B84F28FC}" type="slidenum">
              <a:rPr lang="en-US">
                <a:solidFill>
                  <a:schemeClr val="tx1">
                    <a:lumMod val="50000"/>
                    <a:lumOff val="50000"/>
                  </a:schemeClr>
                </a:solidFill>
              </a:rPr>
              <a:pPr>
                <a:spcAft>
                  <a:spcPts val="600"/>
                </a:spcAft>
              </a:pPr>
              <a:t>6</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88A38391-AF91-4744-95D2-55FF2BC2DF9A}"/>
              </a:ext>
            </a:extLst>
          </p:cNvPr>
          <p:cNvSpPr txBox="1"/>
          <p:nvPr/>
        </p:nvSpPr>
        <p:spPr>
          <a:xfrm>
            <a:off x="4694721" y="4985678"/>
            <a:ext cx="7082750" cy="1354217"/>
          </a:xfrm>
          <a:prstGeom prst="rect">
            <a:avLst/>
          </a:prstGeom>
          <a:noFill/>
        </p:spPr>
        <p:txBody>
          <a:bodyPr wrap="square" rtlCol="0">
            <a:spAutoFit/>
          </a:bodyPr>
          <a:lstStyle/>
          <a:p>
            <a:pPr algn="just"/>
            <a:r>
              <a:rPr lang="en-US" sz="1600" dirty="0"/>
              <a:t>Illustration of generating SOM cluster map by using the design matrix (Jsc, Voc, FF, Mw and HOMO) and projecting molecular descriptors on the cluster map to visualize the pattern of distribution J. Zhang, E.Jiang, A.Saeki, F. Ohuchi, Y.Huang etc. </a:t>
            </a:r>
          </a:p>
          <a:p>
            <a:pPr algn="just"/>
            <a:endParaRPr lang="en-US" dirty="0"/>
          </a:p>
        </p:txBody>
      </p:sp>
      <p:sp>
        <p:nvSpPr>
          <p:cNvPr id="48" name="TextBox 47">
            <a:extLst>
              <a:ext uri="{FF2B5EF4-FFF2-40B4-BE49-F238E27FC236}">
                <a16:creationId xmlns:a16="http://schemas.microsoft.com/office/drawing/2014/main" id="{1AE1CE29-7DD7-4F51-AE93-170E6BB88B70}"/>
              </a:ext>
            </a:extLst>
          </p:cNvPr>
          <p:cNvSpPr txBox="1"/>
          <p:nvPr/>
        </p:nvSpPr>
        <p:spPr>
          <a:xfrm>
            <a:off x="473583" y="2085043"/>
            <a:ext cx="4215374" cy="4031873"/>
          </a:xfrm>
          <a:prstGeom prst="rect">
            <a:avLst/>
          </a:prstGeom>
          <a:noFill/>
        </p:spPr>
        <p:txBody>
          <a:bodyPr wrap="square" rtlCol="0">
            <a:spAutoFit/>
          </a:bodyPr>
          <a:lstStyle/>
          <a:p>
            <a:pPr algn="just"/>
            <a:r>
              <a:rPr lang="en-US" sz="1600" dirty="0"/>
              <a:t>Purpose of study: Understand the uniqueness of polymer materials for data science approach</a:t>
            </a:r>
          </a:p>
          <a:p>
            <a:pPr marL="285750" indent="-285750" algn="just">
              <a:buFont typeface="Arial" panose="020B0604020202020204" pitchFamily="34" charset="0"/>
              <a:buChar char="•"/>
            </a:pPr>
            <a:r>
              <a:rPr lang="en-US" sz="1600" dirty="0"/>
              <a:t>Importance of using data science in polymer/composite materials</a:t>
            </a:r>
          </a:p>
          <a:p>
            <a:pPr marL="285750" indent="-285750" algn="just">
              <a:buFont typeface="Arial" panose="020B0604020202020204" pitchFamily="34" charset="0"/>
              <a:buChar char="•"/>
            </a:pPr>
            <a:r>
              <a:rPr lang="en-US" sz="1600" dirty="0"/>
              <a:t>Challenge of the using data science in polymer materials</a:t>
            </a:r>
          </a:p>
          <a:p>
            <a:pPr marL="742950" lvl="1" indent="-285750" algn="just">
              <a:buFont typeface="Wingdings" panose="05000000000000000000" pitchFamily="2" charset="2"/>
              <a:buChar char="Ø"/>
            </a:pPr>
            <a:r>
              <a:rPr lang="en-US" sz="1600" dirty="0"/>
              <a:t>Great amount of data reported but lack of a database</a:t>
            </a:r>
          </a:p>
          <a:p>
            <a:pPr marL="742950" lvl="1" indent="-285750" algn="just">
              <a:buFont typeface="Wingdings" panose="05000000000000000000" pitchFamily="2" charset="2"/>
              <a:buChar char="Ø"/>
            </a:pPr>
            <a:r>
              <a:rPr lang="en-US" sz="1600" dirty="0"/>
              <a:t>Not ordered materials, more uncertainty involved </a:t>
            </a:r>
          </a:p>
          <a:p>
            <a:pPr marL="742950" lvl="1" indent="-285750" algn="just">
              <a:buFont typeface="Wingdings" panose="05000000000000000000" pitchFamily="2" charset="2"/>
              <a:buChar char="Ø"/>
            </a:pPr>
            <a:r>
              <a:rPr lang="en-US" sz="1600" dirty="0"/>
              <a:t>Extremely high dimension, curse of dimensionality</a:t>
            </a:r>
          </a:p>
          <a:p>
            <a:pPr marL="742950" lvl="1" indent="-285750" algn="just">
              <a:buFont typeface="Wingdings" panose="05000000000000000000" pitchFamily="2" charset="2"/>
              <a:buChar char="Ø"/>
            </a:pPr>
            <a:r>
              <a:rPr lang="en-US" sz="1600" dirty="0"/>
              <a:t>Limited uses of SMILES </a:t>
            </a:r>
          </a:p>
          <a:p>
            <a:pPr algn="just"/>
            <a:r>
              <a:rPr lang="en-US" sz="1600" dirty="0"/>
              <a:t>Combining 2 data science tools: Self Organizing Mapping (SOM) and Molecular Descriptor Generator (MDG)</a:t>
            </a:r>
          </a:p>
        </p:txBody>
      </p:sp>
    </p:spTree>
    <p:extLst>
      <p:ext uri="{BB962C8B-B14F-4D97-AF65-F5344CB8AC3E}">
        <p14:creationId xmlns:p14="http://schemas.microsoft.com/office/powerpoint/2010/main" val="685843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13B6F4-E4AF-4F1A-B552-20600C611D45}"/>
              </a:ext>
            </a:extLst>
          </p:cNvPr>
          <p:cNvSpPr>
            <a:spLocks noGrp="1"/>
          </p:cNvSpPr>
          <p:nvPr>
            <p:ph type="title"/>
          </p:nvPr>
        </p:nvSpPr>
        <p:spPr>
          <a:xfrm>
            <a:off x="429768" y="411480"/>
            <a:ext cx="11201400" cy="1106424"/>
          </a:xfrm>
        </p:spPr>
        <p:txBody>
          <a:bodyPr>
            <a:normAutofit/>
          </a:bodyPr>
          <a:lstStyle/>
          <a:p>
            <a:r>
              <a:rPr lang="en-US" sz="4000" b="1" dirty="0"/>
              <a:t>Self Organizing Mapping (SOM) </a:t>
            </a:r>
          </a:p>
        </p:txBody>
      </p:sp>
      <p:sp>
        <p:nvSpPr>
          <p:cNvPr id="16"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Google Shape;123;p17">
            <a:extLst>
              <a:ext uri="{FF2B5EF4-FFF2-40B4-BE49-F238E27FC236}">
                <a16:creationId xmlns:a16="http://schemas.microsoft.com/office/drawing/2014/main" id="{7EA6B0B5-EFB9-459C-8B50-DC58BFC3B5D1}"/>
              </a:ext>
            </a:extLst>
          </p:cNvPr>
          <p:cNvPicPr preferRelativeResize="0"/>
          <p:nvPr/>
        </p:nvPicPr>
        <p:blipFill>
          <a:blip r:embed="rId3"/>
          <a:stretch>
            <a:fillRect/>
          </a:stretch>
        </p:blipFill>
        <p:spPr>
          <a:xfrm>
            <a:off x="0" y="1721921"/>
            <a:ext cx="7543800" cy="4520559"/>
          </a:xfrm>
          <a:prstGeom prst="rect">
            <a:avLst/>
          </a:prstGeom>
          <a:noFill/>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A29FFDD-B001-4DE8-B90F-CD70D7E49FAF}"/>
              </a:ext>
            </a:extLst>
          </p:cNvPr>
          <p:cNvSpPr>
            <a:spLocks noGrp="1"/>
          </p:cNvSpPr>
          <p:nvPr>
            <p:ph idx="1"/>
          </p:nvPr>
        </p:nvSpPr>
        <p:spPr>
          <a:xfrm>
            <a:off x="7543801" y="1721921"/>
            <a:ext cx="4218431" cy="4520559"/>
          </a:xfrm>
        </p:spPr>
        <p:txBody>
          <a:bodyPr anchor="ctr">
            <a:normAutofit/>
          </a:bodyPr>
          <a:lstStyle/>
          <a:p>
            <a:r>
              <a:rPr lang="en-US" sz="1600" dirty="0"/>
              <a:t>A dimension reduction tool with powerful clustering and visualization function </a:t>
            </a:r>
          </a:p>
          <a:p>
            <a:pPr lvl="1" indent="-336549">
              <a:spcBef>
                <a:spcPts val="600"/>
              </a:spcBef>
              <a:buSzPts val="1980"/>
              <a:buFont typeface="Wingdings" pitchFamily="2" charset="2"/>
              <a:buChar char="§"/>
            </a:pPr>
            <a:r>
              <a:rPr lang="en-US" sz="1600" dirty="0"/>
              <a:t>1 to 1 relation between study object to any characteristic in the data set </a:t>
            </a:r>
          </a:p>
          <a:p>
            <a:pPr lvl="1" indent="-336549">
              <a:spcBef>
                <a:spcPts val="600"/>
              </a:spcBef>
              <a:buSzPts val="1980"/>
              <a:buFont typeface="Wingdings" pitchFamily="2" charset="2"/>
              <a:buChar char="§"/>
            </a:pPr>
            <a:r>
              <a:rPr lang="en-US" sz="1600" dirty="0"/>
              <a:t>Sorting depends on similarity </a:t>
            </a:r>
          </a:p>
          <a:p>
            <a:pPr lvl="1"/>
            <a:r>
              <a:rPr lang="en-US" sz="1600" b="1" i="1" dirty="0"/>
              <a:t>Pros: </a:t>
            </a:r>
          </a:p>
          <a:p>
            <a:pPr lvl="2"/>
            <a:r>
              <a:rPr lang="en-US" sz="1600" dirty="0"/>
              <a:t>quick analysis </a:t>
            </a:r>
          </a:p>
          <a:p>
            <a:pPr lvl="2"/>
            <a:r>
              <a:rPr lang="en-US" sz="1600" dirty="0"/>
              <a:t>powerful visualization </a:t>
            </a:r>
          </a:p>
          <a:p>
            <a:pPr lvl="2"/>
            <a:r>
              <a:rPr lang="en-US" sz="1600" dirty="0"/>
              <a:t>Doesn’t need too many data points </a:t>
            </a:r>
          </a:p>
          <a:p>
            <a:pPr lvl="2"/>
            <a:r>
              <a:rPr lang="en-US" sz="1600" dirty="0"/>
              <a:t>Easy to access and small learning curve </a:t>
            </a:r>
          </a:p>
          <a:p>
            <a:pPr lvl="1"/>
            <a:r>
              <a:rPr lang="en-US" sz="1600" b="1" i="1" dirty="0"/>
              <a:t>Cons:</a:t>
            </a:r>
          </a:p>
          <a:p>
            <a:pPr lvl="2"/>
            <a:r>
              <a:rPr lang="en-US" sz="1600" dirty="0"/>
              <a:t>Can’t support quantitative analysis easily </a:t>
            </a:r>
          </a:p>
          <a:p>
            <a:pPr lvl="2"/>
            <a:r>
              <a:rPr lang="en-US" sz="1600" dirty="0"/>
              <a:t>Can only work on single value numerical data </a:t>
            </a:r>
          </a:p>
        </p:txBody>
      </p:sp>
      <p:sp>
        <p:nvSpPr>
          <p:cNvPr id="4" name="Slide Number Placeholder 3">
            <a:extLst>
              <a:ext uri="{FF2B5EF4-FFF2-40B4-BE49-F238E27FC236}">
                <a16:creationId xmlns:a16="http://schemas.microsoft.com/office/drawing/2014/main" id="{F6C1569E-1826-478D-ADD7-539007176D1D}"/>
              </a:ext>
            </a:extLst>
          </p:cNvPr>
          <p:cNvSpPr>
            <a:spLocks noGrp="1"/>
          </p:cNvSpPr>
          <p:nvPr>
            <p:ph type="sldNum" sz="quarter" idx="12"/>
          </p:nvPr>
        </p:nvSpPr>
        <p:spPr>
          <a:xfrm>
            <a:off x="8595360" y="6356350"/>
            <a:ext cx="2743200" cy="365125"/>
          </a:xfrm>
        </p:spPr>
        <p:txBody>
          <a:bodyPr>
            <a:normAutofit/>
          </a:bodyPr>
          <a:lstStyle/>
          <a:p>
            <a:pPr>
              <a:spcAft>
                <a:spcPts val="600"/>
              </a:spcAft>
            </a:pPr>
            <a:fld id="{30718718-8C06-274A-8315-7AC6B84F28FC}"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3150605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B8F4E5-1374-BC44-BE91-C5E9405AED9F}"/>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b="1" kern="1200" dirty="0">
                <a:solidFill>
                  <a:schemeClr val="tx1"/>
                </a:solidFill>
                <a:latin typeface="+mj-lt"/>
                <a:ea typeface="+mj-ea"/>
                <a:cs typeface="+mj-cs"/>
              </a:rPr>
              <a:t>Method - Workflow</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Content Placeholder 7" descr="A screenshot of a social media post&#10;&#10;Description automatically generated">
            <a:extLst>
              <a:ext uri="{FF2B5EF4-FFF2-40B4-BE49-F238E27FC236}">
                <a16:creationId xmlns:a16="http://schemas.microsoft.com/office/drawing/2014/main" id="{8F82B069-95DC-496A-A011-C0D5E1786F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058" y="2266051"/>
            <a:ext cx="11097349" cy="3856328"/>
          </a:xfrm>
          <a:prstGeom prst="rect">
            <a:avLst/>
          </a:prstGeom>
        </p:spPr>
      </p:pic>
      <p:sp>
        <p:nvSpPr>
          <p:cNvPr id="4" name="Slide Number Placeholder 3">
            <a:extLst>
              <a:ext uri="{FF2B5EF4-FFF2-40B4-BE49-F238E27FC236}">
                <a16:creationId xmlns:a16="http://schemas.microsoft.com/office/drawing/2014/main" id="{4833886C-3DB2-9842-9C96-63F76D518D4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0718718-8C06-274A-8315-7AC6B84F28FC}"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399160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4C8A4A-A429-4228-A443-0C58415D7C89}"/>
              </a:ext>
            </a:extLst>
          </p:cNvPr>
          <p:cNvPicPr/>
          <p:nvPr/>
        </p:nvPicPr>
        <p:blipFill rotWithShape="1">
          <a:blip r:embed="rId3">
            <a:extLst>
              <a:ext uri="{28A0092B-C50C-407E-A947-70E740481C1C}">
                <a14:useLocalDpi xmlns:a14="http://schemas.microsoft.com/office/drawing/2010/main" val="0"/>
              </a:ext>
            </a:extLst>
          </a:blip>
          <a:srcRect t="4957" b="49628"/>
          <a:stretch/>
        </p:blipFill>
        <p:spPr bwMode="auto">
          <a:xfrm>
            <a:off x="1242023" y="4391247"/>
            <a:ext cx="9707953" cy="1851269"/>
          </a:xfrm>
          <a:prstGeom prst="rect">
            <a:avLst/>
          </a:prstGeom>
          <a:noFill/>
          <a:ln w="28575">
            <a:solidFill>
              <a:schemeClr val="tx1"/>
            </a:solidFill>
          </a:ln>
          <a:extLst>
            <a:ext uri="{53640926-AAD7-44d8-BBD7-CCE9431645EC}">
              <a14:shadowObscured xmlns="" xmlns:a14="http://schemas.microsoft.com/office/drawing/2010/main"/>
            </a:ext>
          </a:extLst>
        </p:spPr>
      </p:pic>
      <p:sp>
        <p:nvSpPr>
          <p:cNvPr id="2" name="Title 1">
            <a:extLst>
              <a:ext uri="{FF2B5EF4-FFF2-40B4-BE49-F238E27FC236}">
                <a16:creationId xmlns:a16="http://schemas.microsoft.com/office/drawing/2014/main" id="{9EDA6520-7D0D-4233-BE19-BC35978C77DA}"/>
              </a:ext>
            </a:extLst>
          </p:cNvPr>
          <p:cNvSpPr>
            <a:spLocks noGrp="1"/>
          </p:cNvSpPr>
          <p:nvPr>
            <p:ph type="title"/>
          </p:nvPr>
        </p:nvSpPr>
        <p:spPr>
          <a:xfrm>
            <a:off x="0" y="-96469"/>
            <a:ext cx="10515600" cy="762795"/>
          </a:xfrm>
        </p:spPr>
        <p:txBody>
          <a:bodyPr>
            <a:normAutofit/>
          </a:bodyPr>
          <a:lstStyle/>
          <a:p>
            <a:r>
              <a:rPr lang="en-US" sz="4000" b="1"/>
              <a:t>Method - Dataset</a:t>
            </a:r>
            <a:endParaRPr lang="en-US" sz="4000" b="1" dirty="0"/>
          </a:p>
        </p:txBody>
      </p:sp>
      <p:sp>
        <p:nvSpPr>
          <p:cNvPr id="3" name="Content Placeholder 2">
            <a:extLst>
              <a:ext uri="{FF2B5EF4-FFF2-40B4-BE49-F238E27FC236}">
                <a16:creationId xmlns:a16="http://schemas.microsoft.com/office/drawing/2014/main" id="{0899A907-F850-415C-8173-5323DA49972A}"/>
              </a:ext>
            </a:extLst>
          </p:cNvPr>
          <p:cNvSpPr>
            <a:spLocks noGrp="1"/>
          </p:cNvSpPr>
          <p:nvPr>
            <p:ph idx="1"/>
          </p:nvPr>
        </p:nvSpPr>
        <p:spPr>
          <a:xfrm>
            <a:off x="0" y="666326"/>
            <a:ext cx="12192000" cy="3724921"/>
          </a:xfrm>
        </p:spPr>
        <p:txBody>
          <a:bodyPr>
            <a:normAutofit/>
          </a:bodyPr>
          <a:lstStyle/>
          <a:p>
            <a:pPr marL="0" indent="0">
              <a:buNone/>
            </a:pPr>
            <a:r>
              <a:rPr lang="en-US" dirty="0">
                <a:latin typeface="+mj-lt"/>
              </a:rPr>
              <a:t> </a:t>
            </a:r>
            <a:r>
              <a:rPr lang="en-US" dirty="0"/>
              <a:t>Original dataset</a:t>
            </a:r>
          </a:p>
          <a:p>
            <a:pPr marL="457200" lvl="1" indent="0" algn="ctr">
              <a:buNone/>
            </a:pPr>
            <a:r>
              <a:rPr lang="en-US" sz="1800" i="1" dirty="0">
                <a:solidFill>
                  <a:srgbClr val="7030A0"/>
                </a:solidFill>
                <a:latin typeface="Calibri   "/>
                <a:cs typeface="Times New Roman" panose="02020603050405020304" pitchFamily="18" charset="0"/>
              </a:rPr>
              <a:t>	</a:t>
            </a:r>
            <a:r>
              <a:rPr lang="en-US" i="1" u="sng" dirty="0">
                <a:solidFill>
                  <a:srgbClr val="7030A0"/>
                </a:solidFill>
                <a:latin typeface="Calibri   "/>
                <a:cs typeface="Times New Roman" panose="02020603050405020304" pitchFamily="18" charset="0"/>
              </a:rPr>
              <a:t>Computer-Aided Screening of Conjugated Polymers for Organic Solar Cell: Classification by Random Forest</a:t>
            </a:r>
            <a:endParaRPr lang="en-US" dirty="0"/>
          </a:p>
          <a:p>
            <a:pPr marL="457200" lvl="1" indent="0" algn="just">
              <a:buNone/>
            </a:pPr>
            <a:r>
              <a:rPr lang="en-US" dirty="0"/>
              <a:t>		</a:t>
            </a:r>
            <a:r>
              <a:rPr lang="en-US" sz="2000" dirty="0"/>
              <a:t>• Experimental data manually collected from more than 500 literatures</a:t>
            </a:r>
          </a:p>
          <a:p>
            <a:pPr lvl="4" algn="just"/>
            <a:r>
              <a:rPr lang="en-US" sz="2000" dirty="0"/>
              <a:t>Contains 1203 OPV donor materials with 12 properties, including SMILES</a:t>
            </a:r>
          </a:p>
          <a:p>
            <a:pPr lvl="4" algn="just"/>
            <a:r>
              <a:rPr lang="en-US" sz="2000" dirty="0"/>
              <a:t>Available data:  PCE, Jsc, Voc, FF, Mw, Mn, PDI, Monomer, </a:t>
            </a:r>
          </a:p>
          <a:p>
            <a:pPr marL="1828800" lvl="4" indent="0" algn="just">
              <a:buNone/>
            </a:pPr>
            <a:r>
              <a:rPr lang="en-US" sz="2000" dirty="0"/>
              <a:t>		 HOMO, LUMO, Eg, SMILES</a:t>
            </a:r>
          </a:p>
          <a:p>
            <a:pPr lvl="4" algn="just"/>
            <a:r>
              <a:rPr lang="en-US" sz="2000" dirty="0"/>
              <a:t>Data preprocessing was done, including averaging the range values</a:t>
            </a:r>
          </a:p>
          <a:p>
            <a:pPr lvl="4" algn="just"/>
            <a:r>
              <a:rPr lang="en-US" sz="2000" dirty="0"/>
              <a:t>Design matrix formed by combining  </a:t>
            </a:r>
            <a:r>
              <a:rPr lang="en-US" sz="2000" b="1" dirty="0">
                <a:solidFill>
                  <a:srgbClr val="FF0000"/>
                </a:solidFill>
              </a:rPr>
              <a:t>Jsc, Voc, FF, HOMO and  Mw</a:t>
            </a:r>
            <a:endParaRPr lang="en-US" sz="2000" dirty="0">
              <a:solidFill>
                <a:srgbClr val="FF0000"/>
              </a:solidFill>
            </a:endParaRPr>
          </a:p>
        </p:txBody>
      </p:sp>
    </p:spTree>
    <p:extLst>
      <p:ext uri="{BB962C8B-B14F-4D97-AF65-F5344CB8AC3E}">
        <p14:creationId xmlns:p14="http://schemas.microsoft.com/office/powerpoint/2010/main" val="68996181"/>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2296</Words>
  <Application>Microsoft Office PowerPoint</Application>
  <PresentationFormat>Widescreen</PresentationFormat>
  <Paragraphs>221</Paragraphs>
  <Slides>23</Slides>
  <Notes>10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23</vt:i4>
      </vt:variant>
    </vt:vector>
  </HeadingPairs>
  <TitlesOfParts>
    <vt:vector size="34" baseType="lpstr">
      <vt:lpstr>Calibri   </vt:lpstr>
      <vt:lpstr>Encode Sans Normal Black</vt:lpstr>
      <vt:lpstr>Arial</vt:lpstr>
      <vt:lpstr>Calibri</vt:lpstr>
      <vt:lpstr>Calibri Light</vt:lpstr>
      <vt:lpstr>Cambria Math</vt:lpstr>
      <vt:lpstr>Wingdings</vt:lpstr>
      <vt:lpstr>Custom Design</vt:lpstr>
      <vt:lpstr>Custom Design</vt:lpstr>
      <vt:lpstr>1_Custom Design</vt:lpstr>
      <vt:lpstr>Office Theme</vt:lpstr>
      <vt:lpstr>PowerPoint Presentation</vt:lpstr>
      <vt:lpstr>Content</vt:lpstr>
      <vt:lpstr>Introduction</vt:lpstr>
      <vt:lpstr>PowerPoint Presentation</vt:lpstr>
      <vt:lpstr>Data Science on Polymer Study</vt:lpstr>
      <vt:lpstr>Research Objective</vt:lpstr>
      <vt:lpstr>Self Organizing Mapping (SOM) </vt:lpstr>
      <vt:lpstr>Method - Workflow</vt:lpstr>
      <vt:lpstr>Method - Dataset</vt:lpstr>
      <vt:lpstr>Method – Molecular Descriptors Extraction</vt:lpstr>
      <vt:lpstr>Method – Information Projection</vt:lpstr>
      <vt:lpstr>Results and Discussion</vt:lpstr>
      <vt:lpstr>Visualization</vt:lpstr>
      <vt:lpstr>PCE</vt:lpstr>
      <vt:lpstr>Eg and Eloss</vt:lpstr>
      <vt:lpstr>Number of Elements</vt:lpstr>
      <vt:lpstr>Other Molecular Descriptors </vt:lpstr>
      <vt:lpstr>Side Chains, Branched or Linear </vt:lpstr>
      <vt:lpstr>Conclusion</vt:lpstr>
      <vt:lpstr>Future Work </vt:lpstr>
      <vt:lpstr>Single Line Workflow </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jingtian Zhang</dc:creator>
  <cp:lastModifiedBy>jingtian Zhang</cp:lastModifiedBy>
  <cp:revision>8</cp:revision>
  <dcterms:created xsi:type="dcterms:W3CDTF">2019-12-09T19:13:09Z</dcterms:created>
  <dcterms:modified xsi:type="dcterms:W3CDTF">2019-12-09T23:26:46Z</dcterms:modified>
</cp:coreProperties>
</file>